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c259a8000784cb3" /><Relationship Type="http://schemas.openxmlformats.org/officeDocument/2006/relationships/extended-properties" Target="/docProps/app.xml" Id="R6a401b9547de4428" /><Relationship Type="http://schemas.openxmlformats.org/officeDocument/2006/relationships/officeDocument" Target="/ppt/presentation.xml" Id="Ref47d29179cf442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63ac1406c5440f0"/>
  </p:sldMasterIdLst>
  <p:notesMasterIdLst>
    <p:notesMasterId xmlns:r="http://schemas.openxmlformats.org/officeDocument/2006/relationships" r:id="Rbfcac868b83c46aa"/>
  </p:notesMasterIdLst>
  <p:sldIdLst>
    <p:sldId xmlns:r="http://schemas.openxmlformats.org/officeDocument/2006/relationships" id="256" r:id="R1b9de1784b444cc9"/>
    <p:sldId xmlns:r="http://schemas.openxmlformats.org/officeDocument/2006/relationships" id="257" r:id="Rc3f86bdbd54e4b42"/>
    <p:sldId xmlns:r="http://schemas.openxmlformats.org/officeDocument/2006/relationships" id="258" r:id="R673b5a33ea0a432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8e0c8f93774ee7" /><Relationship Type="http://schemas.openxmlformats.org/officeDocument/2006/relationships/slideMaster" Target="/ppt/slideMasters/slideMaster1.xml" Id="R563ac1406c5440f0" /><Relationship Type="http://schemas.openxmlformats.org/officeDocument/2006/relationships/notesMaster" Target="/ppt/notesMasters/notesMaster1.xml" Id="Rbfcac868b83c46aa" /><Relationship Type="http://schemas.openxmlformats.org/officeDocument/2006/relationships/presProps" Target="/ppt/presProps.xml" Id="R21461132ce8a4754" /><Relationship Type="http://schemas.openxmlformats.org/officeDocument/2006/relationships/tableStyles" Target="/ppt/tableStyles.xml" Id="R475e7f9a92e84ccd" /><Relationship Type="http://schemas.openxmlformats.org/officeDocument/2006/relationships/slide" Target="/ppt/slides/slide1.xml" Id="R1b9de1784b444cc9" /><Relationship Type="http://schemas.openxmlformats.org/officeDocument/2006/relationships/slide" Target="/ppt/slides/slide2.xml" Id="Rc3f86bdbd54e4b42" /><Relationship Type="http://schemas.openxmlformats.org/officeDocument/2006/relationships/slide" Target="/ppt/slides/slide3.xml" Id="R673b5a33ea0a43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4408ec06414bf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d00b1117be46f1" /><Relationship Type="http://schemas.openxmlformats.org/officeDocument/2006/relationships/notesMaster" Target="/ppt/notesMasters/notesMaster1.xml" Id="R9d46a218a6a041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b6de02bae14e3d" /><Relationship Type="http://schemas.openxmlformats.org/officeDocument/2006/relationships/notesMaster" Target="/ppt/notesMasters/notesMaster1.xml" Id="R2fdd85d1db6e4b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fa4b3354556498f" /><Relationship Type="http://schemas.openxmlformats.org/officeDocument/2006/relationships/notesMaster" Target="/ppt/notesMasters/notesMaster1.xml" Id="Rfe9e60136ef5488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sales-1000.csv, август 2026, вымышленные данные Маяка; 20 точных дублей удалены, 8 цен из уточнения У-01. Расчёты: report-1000.xlsx. Цена и себестоимость за единицу; возвраты уменьшают обе суммы.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sales-1000.csv, август 2026, вымышленные данные Маяка; 20 точных дублей удалены, 8 цен из уточнения У-01. Расчёты: report-1000.xlsx. Цена и себестоимость за единицу; возвраты уменьшают обе суммы.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Источник: sales-1000.csv, август 2026, вымышленные данные Маяка; 20 точных дублей удалены, 8 цен из уточнения У-01. Расчёты: report-1000.xlsx. Цена и себестоимость за единицу; возвраты уменьшают обе суммы.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9a1735fec24d8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e98193f58a4a06" /><Relationship Type="http://schemas.openxmlformats.org/officeDocument/2006/relationships/slideLayout" Target="/ppt/slideLayouts/slideLayout1.xml" Id="Rf88d096ae37c447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88d096ae37c447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3c6df82482400e" /><Relationship Type="http://schemas.openxmlformats.org/officeDocument/2006/relationships/notesSlide" Target="/ppt/notesSlides/notesSlide1.xml" Id="Re194f9d360ea43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9ba64dc0c54d78" /><Relationship Type="http://schemas.openxmlformats.org/officeDocument/2006/relationships/chart" Target="/ppt/slides/charts/chart1.xml" Id="R45c2ac41d35f4342" /><Relationship Type="http://schemas.openxmlformats.org/officeDocument/2006/relationships/notesSlide" Target="/ppt/notesSlides/notesSlide2.xml" Id="Rbd2d2c55547a46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0eca65d2754717" /><Relationship Type="http://schemas.openxmlformats.org/officeDocument/2006/relationships/notesSlide" Target="/ppt/notesSlides/notesSlide3.xml" Id="Rf99758c7401644f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Выручка после возвратов, ₽</c:v>
          </c:tx>
          <c:spPr>
            <a:solidFill xmlns:a="http://schemas.openxmlformats.org/drawingml/2006/main">
              <a:srgbClr val="284E72"/>
            </a:solidFill>
          </c:spPr>
          <c:cat>
            <c:strRef>
              <c:f>'Chart Data'!$A$2:$A$5</c:f>
              <c:strCache>
                <c:ptCount val="4"/>
                <c:pt idx="0">
                  <c:v>Север</c:v>
                </c:pt>
                <c:pt idx="1">
                  <c:v>Юг</c:v>
                </c:pt>
                <c:pt idx="2">
                  <c:v>Восток</c:v>
                </c:pt>
                <c:pt idx="3">
                  <c:v>Запад</c:v>
                </c:pt>
              </c:strCache>
            </c:strRef>
          </c:cat>
          <c:val>
            <c:numRef>
              <c:f>'Chart Data'!$B$2:$B$5</c:f>
              <c:numCache>
                <c:formatCode>#,##0</c:formatCode>
                <c:ptCount val="4"/>
                <c:pt idx="0">
                  <c:v>445600</c:v>
                </c:pt>
                <c:pt idx="1">
                  <c:v>387350</c:v>
                </c:pt>
                <c:pt idx="2">
                  <c:v>404675</c:v>
                </c:pt>
                <c:pt idx="3">
                  <c:v>442850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500000"/>
          <c:min val="0"/>
        </c:scaling>
        <c:delete val="0"/>
        <c:axPos val="l"/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666666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100000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264647-9B30-42DA-AABC-5C28BA88A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4344A"/>
                </a:solidFill>
                <a:latin typeface="Arial"/>
                <a:ea typeface="Arial"/>
                <a:cs typeface="Arial"/>
              </a:rPr>
              <a:t>МАЯК. АВГУСТ 2026 ГОДА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A9F50-41C7-4AA2-A851-038B3CBF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4344A"/>
                </a:solidFill>
                <a:latin typeface="Arial"/>
                <a:ea typeface="Arial"/>
                <a:cs typeface="Arial"/>
              </a:rPr>
              <a:t>Выручка после возвратов — 1 680 475 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3CCB42-B03B-4F16-997D-A38640A42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Учебный набор: 980 операций после очистки. Все данные вымышлены.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9F3B44-7FD4-42A3-BF4E-7A99D50F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05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028825"/>
          <a:ext xmlns:a="http://schemas.openxmlformats.org/drawingml/2006/main" cx="10972800" cy="3000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239000"/>
                <a:gridCol w="3733800"/>
              </a:tblGrid>
              <a:tr h="60007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Показатель</a:t>
                      </a:r>
                    </a:p>
                  </a:txBody>
                  <a:tcPr marL="91440" marR="91440" marT="45720" marB="45720">
                    <a:solidFill>
                      <a:srgbClr val="284E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Сумма, ₽</a:t>
                      </a:r>
                    </a:p>
                  </a:txBody>
                  <a:tcPr marL="91440" marR="91440" marT="45720" marB="45720">
                    <a:solidFill>
                      <a:srgbClr val="284E72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Продажи до возвратов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1 693 825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Возвраты</a:t>
                      </a:r>
                    </a:p>
                  </a:txBody>
                  <a:tcPr marL="91440" marR="91440" marT="45720" marB="45720">
                    <a:solidFill>
                      <a:srgbClr val="E8E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13 350</a:t>
                      </a:r>
                    </a:p>
                  </a:txBody>
                  <a:tcPr marL="91440" marR="91440" marT="45720" marB="45720">
                    <a:solidFill>
                      <a:srgbClr val="E8EFF5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Себестоимость после возвратов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436 490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00075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Валовая прибыль</a:t>
                      </a:r>
                    </a:p>
                  </a:txBody>
                  <a:tcPr marL="91440" marR="91440" marT="45720" marB="45720">
                    <a:solidFill>
                      <a:srgbClr val="E8E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1 243 985</a:t>
                      </a:r>
                    </a:p>
                  </a:txBody>
                  <a:tcPr marL="91440" marR="91440" marT="45720" marB="45720">
                    <a:solidFill>
                      <a:srgbClr val="E8EFF5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F99258-42EA-49BA-9BAD-0C63E92FE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95900"/>
            <a:ext cx="109537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Валовая маржа — 74,03%. Прочих расходов в наборе нет:</a:t>
            </a:r>
          </a:p>
          <a:p xmlns:a="http://schemas.openxmlformats.org/drawingml/2006/main">
            <a:pPr>
              <a:defRPr sz="2025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чистую прибыль по этим данным определить нельзя.</a:t>
            </a:r>
          </a:p>
        </p:txBody>
      </p:sp>
    </p:spTree>
    <p:extLst>
      <p:ext uri="{BB962C8B-B14F-4D97-AF65-F5344CB8AC3E}">
        <p14:creationId xmlns:p14="http://schemas.microsoft.com/office/powerpoint/2010/main" val="14641918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88A3BD-4D2D-4BE3-9F2B-0177B4AC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4344A"/>
                </a:solidFill>
                <a:latin typeface="Arial"/>
                <a:ea typeface="Arial"/>
                <a:cs typeface="Arial"/>
              </a:rPr>
              <a:t>МАЯК. АВГУСТ 2026 ГОДА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FA2E6C-B046-456E-AA45-5DFDF6F5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4344A"/>
                </a:solidFill>
                <a:latin typeface="Arial"/>
                <a:ea typeface="Arial"/>
                <a:cs typeface="Arial"/>
              </a:rPr>
              <a:t>Север выше Запада на 2 750 ₽ выручки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C7A791-AE7F-4E36-B385-788D21A3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Учебный набор: 980 операций после очистки. Все данные вымышлены.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7DAD7C-AC50-4AA4-BADD-D2B2C3DD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05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graphicFrame>
        <p:nvGraphicFramePr>
          <p:cNvPr id="11" name="Chart"/>
          <p:cNvGraphicFramePr/>
          <p:nvPr/>
        </p:nvGraphicFramePr>
        <p:xfrm>
          <a:off xmlns:a="http://schemas.openxmlformats.org/drawingml/2006/main" x="838200" y="2019300"/>
          <a:ext xmlns:a="http://schemas.openxmlformats.org/drawingml/2006/main" cx="103822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5c2ac41d35f4342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F6795E-B146-4C55-8F11-B3A83634D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Сравниваем суммы за один месяц. Размер отделов и условия продаж</a:t>
            </a:r>
          </a:p>
          <a:p xmlns:a="http://schemas.openxmlformats.org/drawingml/2006/main">
            <a:pPr>
              <a:defRPr sz="1950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неизвестны, поэтому ранжировать эффективность нельзя.</a:t>
            </a:r>
          </a:p>
        </p:txBody>
      </p:sp>
    </p:spTree>
    <p:extLst>
      <p:ext uri="{BB962C8B-B14F-4D97-AF65-F5344CB8AC3E}">
        <p14:creationId xmlns:p14="http://schemas.microsoft.com/office/powerpoint/2010/main" val="13854102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3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697E75-E8EF-4A68-B53D-2B9A9B1F2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24344A"/>
                </a:solidFill>
                <a:latin typeface="Arial"/>
                <a:ea typeface="Arial"/>
                <a:cs typeface="Arial"/>
              </a:rPr>
              <a:t>МАЯК. АВГУСТ 2026 ГОДА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051AF8-2E2A-43EB-A66F-ACC50DA5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24344A"/>
                </a:solidFill>
                <a:latin typeface="Arial"/>
                <a:ea typeface="Arial"/>
                <a:cs typeface="Arial"/>
              </a:rPr>
              <a:t>До решения нужны причины и сравнимый период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1E2FF0-5775-4E92-8390-A8777F2F4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055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Учебный набор: 980 операций после очистки. Все данные вымышлены.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F57418-E6BC-491F-AC76-8D612C18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305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028825"/>
          <a:ext xmlns:a="http://schemas.openxmlformats.org/drawingml/2006/main" cx="10972800" cy="2952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334000"/>
                <a:gridCol w="5638800"/>
              </a:tblGrid>
              <a:tr h="738188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Что известно</a:t>
                      </a:r>
                    </a:p>
                  </a:txBody>
                  <a:tcPr marL="91440" marR="91440" marT="45720" marB="45720">
                    <a:solidFill>
                      <a:srgbClr val="284E7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Что проверить дальше</a:t>
                      </a:r>
                    </a:p>
                  </a:txBody>
                  <a:tcPr marL="91440" marR="91440" marT="45720" marB="45720">
                    <a:solidFill>
                      <a:srgbClr val="284E72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Продажи и возвраты за август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Сопоставимый период и сезонность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20 возвратов у Севера</a:t>
                      </a:r>
                    </a:p>
                  </a:txBody>
                  <a:tcPr marL="91440" marR="91440" marT="45720" marB="45720">
                    <a:solidFill>
                      <a:srgbClr val="E8EF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Причины возвратов и условия продаж</a:t>
                      </a:r>
                    </a:p>
                  </a:txBody>
                  <a:tcPr marL="91440" marR="91440" marT="45720" marB="45720">
                    <a:solidFill>
                      <a:srgbClr val="E8EFF5"/>
                    </a:solidFill>
                  </a:tcPr>
                </a:tc>
              </a:tr>
              <a:tr h="738188"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Выручка и себестоимость товара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0">
                          <a:solidFill>
                            <a:srgbClr val="24344A"/>
                          </a:solidFill>
                          <a:latin typeface="Arial"/>
                          <a:ea typeface="Arial"/>
                          <a:cs typeface="Arial"/>
                        </a:rPr>
                        <a:t>Прочие расходы и объём работы отделов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1E4B7-9C5F-4260-9264-5B45E959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Предложение: запросить недостающие сведения и объяснить разницу.</a:t>
            </a:r>
          </a:p>
          <a:p xmlns:a="http://schemas.openxmlformats.org/drawingml/2006/main">
            <a:pPr>
              <a:defRPr sz="1950" b="0">
                <a:solidFill>
                  <a:srgbClr val="24344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44A"/>
                </a:solidFill>
                <a:latin typeface="Arial"/>
                <a:ea typeface="Arial"/>
                <a:cs typeface="Arial"/>
              </a:rPr>
              <a:t>Данных для сокращения затрат конкретного отдела пока недостаточно.</a:t>
            </a:r>
          </a:p>
        </p:txBody>
      </p:sp>
    </p:spTree>
    <p:extLst>
      <p:ext uri="{BB962C8B-B14F-4D97-AF65-F5344CB8AC3E}">
        <p14:creationId xmlns:p14="http://schemas.microsoft.com/office/powerpoint/2010/main" val="11833683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2026-09-14T10:19:41.9870000Z</dcterms:created>
  <dcterms:modified xsi:type="dcterms:W3CDTF">2026-09-14T10:19:41.9870000Z</dcterms:modified>
</coreProperties>
</file>