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1.xml" ContentType="application/vnd.openxmlformats-officedocument.drawingml.char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37964d1e7cb4596" /><Relationship Type="http://schemas.openxmlformats.org/officeDocument/2006/relationships/extended-properties" Target="/docProps/app.xml" Id="R4ef9ba00510f46fd" /><Relationship Type="http://schemas.openxmlformats.org/officeDocument/2006/relationships/officeDocument" Target="/ppt/presentation.xml" Id="R42ab7cca6583407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cb3207dc1894589"/>
  </p:sldMasterIdLst>
  <p:notesMasterIdLst>
    <p:notesMasterId xmlns:r="http://schemas.openxmlformats.org/officeDocument/2006/relationships" r:id="R1302faae0f6d4a11"/>
  </p:notesMasterIdLst>
  <p:sldIdLst>
    <p:sldId xmlns:r="http://schemas.openxmlformats.org/officeDocument/2006/relationships" id="256" r:id="R0290cff0b3de492a"/>
    <p:sldId xmlns:r="http://schemas.openxmlformats.org/officeDocument/2006/relationships" id="257" r:id="R3c4f6b43b6ce477b"/>
    <p:sldId xmlns:r="http://schemas.openxmlformats.org/officeDocument/2006/relationships" id="258" r:id="Rb77d77f41a4143f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c925504af9b42de" /><Relationship Type="http://schemas.openxmlformats.org/officeDocument/2006/relationships/slideMaster" Target="/ppt/slideMasters/slideMaster1.xml" Id="R5cb3207dc1894589" /><Relationship Type="http://schemas.openxmlformats.org/officeDocument/2006/relationships/notesMaster" Target="/ppt/notesMasters/notesMaster1.xml" Id="R1302faae0f6d4a11" /><Relationship Type="http://schemas.openxmlformats.org/officeDocument/2006/relationships/presProps" Target="/ppt/presProps.xml" Id="Ref854cb41fc44679" /><Relationship Type="http://schemas.openxmlformats.org/officeDocument/2006/relationships/tableStyles" Target="/ppt/tableStyles.xml" Id="R7171d0277501479f" /><Relationship Type="http://schemas.openxmlformats.org/officeDocument/2006/relationships/slide" Target="/ppt/slides/slide1.xml" Id="R0290cff0b3de492a" /><Relationship Type="http://schemas.openxmlformats.org/officeDocument/2006/relationships/slide" Target="/ppt/slides/slide2.xml" Id="R3c4f6b43b6ce477b" /><Relationship Type="http://schemas.openxmlformats.org/officeDocument/2006/relationships/slide" Target="/ppt/slides/slide3.xml" Id="Rb77d77f41a4143f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c2b868c0bc341f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d2ebb52e3664515" /><Relationship Type="http://schemas.openxmlformats.org/officeDocument/2006/relationships/notesMaster" Target="/ppt/notesMasters/notesMaster1.xml" Id="R35200978f4f948b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681dca474824f8f" /><Relationship Type="http://schemas.openxmlformats.org/officeDocument/2006/relationships/notesMaster" Target="/ppt/notesMasters/notesMaster1.xml" Id="R3b2267b468a9492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b6d396edffa44f2" /><Relationship Type="http://schemas.openxmlformats.org/officeDocument/2006/relationships/notesMaster" Target="/ppt/notesMasters/notesMaster1.xml" Id="R9f76e4f2b82e4a1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синтетический набор курса office-lab-excel-slides, блоки 3, 10 и 12. Удалён точный дубль L3, добавлена L7; цена L4 исправлена с 200 на180 ₽. Числа проверены в office-practice.xlsx. Текст отредактирован после реального прогона Qwen3:8b; это проверенная редакция, не сырой ответ модели.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синтетический набор курса office-lab-excel-slides, блоки 3, 10 и 12. Удалён точный дубль L3, добавлена L7; цена L4 исправлена с 200 на180 ₽. Числа проверены в office-practice.xlsx. Текст отредактирован после реального прогона Qwen3:8b; это проверенная редакция, не сырой ответ модели.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синтетический набор курса office-lab-excel-slides, блоки 3, 10 и 12. Удалён точный дубль L3, добавлена L7; цена L4 исправлена с 200 на180 ₽. Числа проверены в office-practice.xlsx. Текст отредактирован после реального прогона Qwen3:8b; это проверенная редакция, не сырой ответ модели.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ca1437d3c8d409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2eb26a8d9ac41cb" /><Relationship Type="http://schemas.openxmlformats.org/officeDocument/2006/relationships/slideLayout" Target="/ppt/slideLayouts/slideLayout1.xml" Id="Rdd95c739321a486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d95c739321a486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311acbb3784055" /><Relationship Type="http://schemas.openxmlformats.org/officeDocument/2006/relationships/notesSlide" Target="/ppt/notesSlides/notesSlide1.xml" Id="R6cfb9c33363d483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44e15e654f447e" /><Relationship Type="http://schemas.openxmlformats.org/officeDocument/2006/relationships/chart" Target="/ppt/slides/charts/chart1.xml" Id="R1a134e162951483e" /><Relationship Type="http://schemas.openxmlformats.org/officeDocument/2006/relationships/notesSlide" Target="/ppt/notesSlides/notesSlide2.xml" Id="R716d761b9785493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8e9ecde7db4504" /><Relationship Type="http://schemas.openxmlformats.org/officeDocument/2006/relationships/notesSlide" Target="/ppt/notesSlides/notesSlide3.xml" Id="R5500b3301af044e2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Выручка, ₽</c:v>
          </c:tx>
          <c:spPr>
            <a:solidFill xmlns:a="http://schemas.openxmlformats.org/drawingml/2006/main">
              <a:srgbClr val="2F5D9E"/>
            </a:solidFill>
          </c:spPr>
          <c:cat>
            <c:strRef>
              <c:f>'Chart Data'!$A$2:$A$3</c:f>
              <c:strCache>
                <c:ptCount val="2"/>
                <c:pt idx="0">
                  <c:v>West</c:v>
                </c:pt>
                <c:pt idx="1">
                  <c:v>East</c:v>
                </c:pt>
              </c:strCache>
            </c:strRef>
          </c:cat>
          <c:val>
            <c:numRef>
              <c:f>'Chart Data'!$B$2:$B$3</c:f>
              <c:numCache>
                <c:formatCode>0</c:formatCode>
                <c:ptCount val="2"/>
                <c:pt idx="0">
                  <c:v>650</c:v>
                </c:pt>
                <c:pt idx="1">
                  <c:v>860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800">
                  <a:latin typeface="Arial"/>
                  <a:ea typeface="Arial"/>
                  <a:cs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l"/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</c:plotArea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8245BA-02DC-4BD0-B0A9-FDF7CF4F7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476080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476080"/>
                </a:solidFill>
                <a:latin typeface="Arial"/>
                <a:ea typeface="Arial"/>
                <a:cs typeface="Arial"/>
              </a:rPr>
              <a:t>ОФИСНАЯ ЛАБОРАТОРИЯ · МАЯК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1829A5-D19E-4605-8311-22F3E0DFD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C314D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C314D"/>
                </a:solidFill>
                <a:latin typeface="Arial"/>
                <a:ea typeface="Arial"/>
                <a:cs typeface="Arial"/>
              </a:rPr>
              <a:t>Выручка — 1510 ₽. Валовая прибыль — 490 ₽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BB7F81-EF34-4132-A6C2-533041D24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5324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253244"/>
                </a:solidFill>
                <a:latin typeface="Arial"/>
                <a:ea typeface="Arial"/>
                <a:cs typeface="Arial"/>
              </a:rPr>
              <a:t>Учебный набор: 7 строк · 6 заказов · 15 единиц. Все данные вымышлены.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71D19E-CD27-4D0F-AE8E-51A1CDAF6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86500"/>
            <a:ext cx="38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5324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253244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10972800" cy="2952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953250"/>
                <a:gridCol w="4019550"/>
              </a:tblGrid>
              <a:tr h="590550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Показатель</a:t>
                      </a:r>
                    </a:p>
                  </a:txBody>
                  <a:tcPr marL="91440" marR="91440" marT="45720" marB="45720">
                    <a:solidFill>
                      <a:srgbClr val="2F5D9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Проверенное значение</a:t>
                      </a:r>
                    </a:p>
                  </a:txBody>
                  <a:tcPr marL="91440" marR="91440" marT="45720" marB="45720">
                    <a:solidFill>
                      <a:srgbClr val="2F5D9E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253244"/>
                          </a:solidFill>
                          <a:latin typeface="Arial"/>
                          <a:ea typeface="Arial"/>
                          <a:cs typeface="Arial"/>
                        </a:rPr>
                        <a:t>Выручка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253244"/>
                          </a:solidFill>
                          <a:latin typeface="Arial"/>
                          <a:ea typeface="Arial"/>
                          <a:cs typeface="Arial"/>
                        </a:rPr>
                        <a:t>1510 ₽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253244"/>
                          </a:solidFill>
                          <a:latin typeface="Arial"/>
                          <a:ea typeface="Arial"/>
                          <a:cs typeface="Arial"/>
                        </a:rPr>
                        <a:t>Себестоимость</a:t>
                      </a:r>
                    </a:p>
                  </a:txBody>
                  <a:tcPr marL="91440" marR="91440" marT="45720" marB="45720"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253244"/>
                          </a:solidFill>
                          <a:latin typeface="Arial"/>
                          <a:ea typeface="Arial"/>
                          <a:cs typeface="Arial"/>
                        </a:rPr>
                        <a:t>1020 ₽</a:t>
                      </a:r>
                    </a:p>
                  </a:txBody>
                  <a:tcPr marL="91440" marR="91440" marT="45720" marB="45720">
                    <a:solidFill>
                      <a:srgbClr val="E9EEF4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253244"/>
                          </a:solidFill>
                          <a:latin typeface="Arial"/>
                          <a:ea typeface="Arial"/>
                          <a:cs typeface="Arial"/>
                        </a:rPr>
                        <a:t>Валовая прибыль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253244"/>
                          </a:solidFill>
                          <a:latin typeface="Arial"/>
                          <a:ea typeface="Arial"/>
                          <a:cs typeface="Arial"/>
                        </a:rPr>
                        <a:t>490 ₽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253244"/>
                          </a:solidFill>
                          <a:latin typeface="Arial"/>
                          <a:ea typeface="Arial"/>
                          <a:cs typeface="Arial"/>
                        </a:rPr>
                        <a:t>Маржа: 490 / 1510</a:t>
                      </a:r>
                    </a:p>
                  </a:txBody>
                  <a:tcPr marL="91440" marR="91440" marT="45720" marB="45720"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253244"/>
                          </a:solidFill>
                          <a:latin typeface="Arial"/>
                          <a:ea typeface="Arial"/>
                          <a:cs typeface="Arial"/>
                        </a:rPr>
                        <a:t>32,45%</a:t>
                      </a:r>
                    </a:p>
                  </a:txBody>
                  <a:tcPr marL="91440" marR="91440" marT="45720" marB="45720">
                    <a:solidFill>
                      <a:srgbClr val="E9EEF4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7DFE70-48EB-4088-95CF-D33D12EDA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10668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2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244"/>
                </a:solidFill>
                <a:latin typeface="Arial"/>
                <a:ea typeface="Arial"/>
                <a:cs typeface="Arial"/>
              </a:rPr>
              <a:t>Цена L4: 200 → 180 ₽, количество — 2. Выручка и прибыль уменьшились на 40 ₽.</a:t>
            </a:r>
          </a:p>
        </p:txBody>
      </p:sp>
    </p:spTree>
    <p:extLst>
      <p:ext uri="{BB962C8B-B14F-4D97-AF65-F5344CB8AC3E}">
        <p14:creationId xmlns:p14="http://schemas.microsoft.com/office/powerpoint/2010/main" val="174030809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428C92-23DB-44BB-9C7D-EC71ABC2E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476080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476080"/>
                </a:solidFill>
                <a:latin typeface="Arial"/>
                <a:ea typeface="Arial"/>
                <a:cs typeface="Arial"/>
              </a:rPr>
              <a:t>ОФИСНАЯ ЛАБОРАТОРИЯ · МАЯК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986D1A-719D-4E9E-982E-C3F40FDDA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C314D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C314D"/>
                </a:solidFill>
                <a:latin typeface="Arial"/>
                <a:ea typeface="Arial"/>
                <a:cs typeface="Arial"/>
              </a:rPr>
              <a:t>East выше West на 210 ₽ выручки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0A490A-A598-4723-8A2F-75A3780CB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5324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253244"/>
                </a:solidFill>
                <a:latin typeface="Arial"/>
                <a:ea typeface="Arial"/>
                <a:cs typeface="Arial"/>
              </a:rPr>
              <a:t>Учебный набор: 7 строк · 6 заказов · 15 единиц. Все данные вымышлены.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4560B7-74C1-45A6-A3AB-1B27FD529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86500"/>
            <a:ext cx="38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5324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253244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graphicFrame>
        <p:nvGraphicFramePr>
          <p:cNvPr id="11" name="Chart"/>
          <p:cNvGraphicFramePr/>
          <p:nvPr/>
        </p:nvGraphicFramePr>
        <p:xfrm>
          <a:off xmlns:a="http://schemas.openxmlformats.org/drawingml/2006/main" x="857250" y="1952625"/>
          <a:ext xmlns:a="http://schemas.openxmlformats.org/drawingml/2006/main" cx="10287000" cy="3333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1a134e162951483e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1EB142-1F42-47B9-B749-B1B77CCB8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67350"/>
            <a:ext cx="10858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24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244"/>
                </a:solidFill>
                <a:latin typeface="Arial"/>
                <a:ea typeface="Arial"/>
                <a:cs typeface="Arial"/>
              </a:rPr>
              <a:t>Причины разницы не установлены. Выручка сама по себе не показывает эффективность.</a:t>
            </a:r>
          </a:p>
        </p:txBody>
      </p:sp>
    </p:spTree>
    <p:extLst>
      <p:ext uri="{BB962C8B-B14F-4D97-AF65-F5344CB8AC3E}">
        <p14:creationId xmlns:p14="http://schemas.microsoft.com/office/powerpoint/2010/main" val="170161300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A2B943-127A-4734-8811-C3B2144E9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476080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476080"/>
                </a:solidFill>
                <a:latin typeface="Arial"/>
                <a:ea typeface="Arial"/>
                <a:cs typeface="Arial"/>
              </a:rPr>
              <a:t>ОФИСНАЯ ЛАБОРАТОРИЯ · МАЯК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39CF7F-54D5-4E86-8FD4-68E790111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095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C314D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C314D"/>
                </a:solidFill>
                <a:latin typeface="Arial"/>
                <a:ea typeface="Arial"/>
                <a:cs typeface="Arial"/>
              </a:rPr>
              <a:t>Следующий шаг — проверить причины разницы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764892-460D-4CE5-878D-A2D0C384E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5324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253244"/>
                </a:solidFill>
                <a:latin typeface="Arial"/>
                <a:ea typeface="Arial"/>
                <a:cs typeface="Arial"/>
              </a:rPr>
              <a:t>Учебный набор: 7 строк · 6 заказов · 15 единиц. Все данные вымышлены.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BF29DA-A0F2-479D-9143-9D65F2DF7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86500"/>
            <a:ext cx="38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5324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253244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09600" y="2000250"/>
          <a:ext xmlns:a="http://schemas.openxmlformats.org/drawingml/2006/main" cx="10972800" cy="3143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86400"/>
                <a:gridCol w="5486400"/>
              </a:tblGrid>
              <a:tr h="785813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Что уже есть в таблице</a:t>
                      </a:r>
                    </a:p>
                  </a:txBody>
                  <a:tcPr marL="91440" marR="91440" marT="45720" marB="45720">
                    <a:solidFill>
                      <a:srgbClr val="2F5D9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Что ещё нужно выяснить</a:t>
                      </a:r>
                    </a:p>
                  </a:txBody>
                  <a:tcPr marL="91440" marR="91440" marT="45720" marB="45720">
                    <a:solidFill>
                      <a:srgbClr val="2F5D9E"/>
                    </a:solidFill>
                  </a:tcPr>
                </a:tc>
              </a:tr>
              <a:tr h="785813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253244"/>
                          </a:solidFill>
                          <a:latin typeface="Arial"/>
                          <a:ea typeface="Arial"/>
                          <a:cs typeface="Arial"/>
                        </a:rPr>
                        <a:t>Филиалы, каналы, позиции и заказы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253244"/>
                          </a:solidFill>
                          <a:latin typeface="Arial"/>
                          <a:ea typeface="Arial"/>
                          <a:cs typeface="Arial"/>
                        </a:rPr>
                        <a:t>Какие условия продаж различались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85813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253244"/>
                          </a:solidFill>
                          <a:latin typeface="Arial"/>
                          <a:ea typeface="Arial"/>
                          <a:cs typeface="Arial"/>
                        </a:rPr>
                        <a:t>Цена и себестоимость единицы</a:t>
                      </a:r>
                    </a:p>
                  </a:txBody>
                  <a:tcPr marL="91440" marR="91440" marT="45720" marB="45720"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253244"/>
                          </a:solidFill>
                          <a:latin typeface="Arial"/>
                          <a:ea typeface="Arial"/>
                          <a:cs typeface="Arial"/>
                        </a:rPr>
                        <a:t>Расходы вне себестоимости товара</a:t>
                      </a:r>
                    </a:p>
                  </a:txBody>
                  <a:tcPr marL="91440" marR="91440" marT="45720" marB="45720">
                    <a:solidFill>
                      <a:srgbClr val="E9EEF4"/>
                    </a:solidFill>
                  </a:tcPr>
                </a:tc>
              </a:tr>
              <a:tr h="785813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253244"/>
                          </a:solidFill>
                          <a:latin typeface="Arial"/>
                          <a:ea typeface="Arial"/>
                          <a:cs typeface="Arial"/>
                        </a:rPr>
                        <a:t>Один учебный набор продаж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253244"/>
                          </a:solidFill>
                          <a:latin typeface="Arial"/>
                          <a:ea typeface="Arial"/>
                          <a:cs typeface="Arial"/>
                        </a:rPr>
                        <a:t>Сопоставимый период и сезонность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3DB682-EB35-48A7-9C16-3550D9615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10763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53244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244"/>
                </a:solidFill>
                <a:latin typeface="Arial"/>
                <a:ea typeface="Arial"/>
                <a:cs typeface="Arial"/>
              </a:rPr>
              <a:t>Предложение: собрать недостающие сведения и только потом объяснять причины.</a:t>
            </a:r>
          </a:p>
          <a:p xmlns:a="http://schemas.openxmlformats.org/drawingml/2006/main">
            <a:pPr>
              <a:defRPr sz="1950" b="0">
                <a:solidFill>
                  <a:srgbClr val="253244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244"/>
                </a:solidFill>
                <a:latin typeface="Arial"/>
                <a:ea typeface="Arial"/>
                <a:cs typeface="Arial"/>
              </a:rPr>
              <a:t>Данных для вывода о стабильной марже или чистой прибыли нет.</a:t>
            </a:r>
          </a:p>
        </p:txBody>
      </p:sp>
    </p:spTree>
    <p:extLst>
      <p:ext uri="{BB962C8B-B14F-4D97-AF65-F5344CB8AC3E}">
        <p14:creationId xmlns:p14="http://schemas.microsoft.com/office/powerpoint/2010/main" val="171463597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2026-09-14T09:16:33.3670000Z</dcterms:created>
  <dcterms:modified xsi:type="dcterms:W3CDTF">2026-09-14T09:16:33.3670000Z</dcterms:modified>
</coreProperties>
</file>