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2e96825ab0d4126" /><Relationship Type="http://schemas.openxmlformats.org/officeDocument/2006/relationships/extended-properties" Target="/docProps/app.xml" Id="Rca61a5862ecf468a" /><Relationship Type="http://schemas.openxmlformats.org/officeDocument/2006/relationships/officeDocument" Target="/ppt/presentation.xml" Id="R593236cf06f94db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f5c779508054825"/>
  </p:sldMasterIdLst>
  <p:notesMasterIdLst>
    <p:notesMasterId xmlns:r="http://schemas.openxmlformats.org/officeDocument/2006/relationships" r:id="R6a7ab4124a854fc4"/>
  </p:notesMasterIdLst>
  <p:sldIdLst>
    <p:sldId xmlns:r="http://schemas.openxmlformats.org/officeDocument/2006/relationships" id="256" r:id="Rce6f99ef41ea47d5"/>
    <p:sldId xmlns:r="http://schemas.openxmlformats.org/officeDocument/2006/relationships" id="257" r:id="R8ace5678e4af47e7"/>
    <p:sldId xmlns:r="http://schemas.openxmlformats.org/officeDocument/2006/relationships" id="258" r:id="R90c51eba561246d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aa9a885a5c6422b" /><Relationship Type="http://schemas.openxmlformats.org/officeDocument/2006/relationships/slideMaster" Target="/ppt/slideMasters/slideMaster1.xml" Id="R4f5c779508054825" /><Relationship Type="http://schemas.openxmlformats.org/officeDocument/2006/relationships/notesMaster" Target="/ppt/notesMasters/notesMaster1.xml" Id="R6a7ab4124a854fc4" /><Relationship Type="http://schemas.openxmlformats.org/officeDocument/2006/relationships/presProps" Target="/ppt/presProps.xml" Id="R47db7633843e4936" /><Relationship Type="http://schemas.openxmlformats.org/officeDocument/2006/relationships/tableStyles" Target="/ppt/tableStyles.xml" Id="R2cb5b5e089a44d8a" /><Relationship Type="http://schemas.openxmlformats.org/officeDocument/2006/relationships/slide" Target="/ppt/slides/slide1.xml" Id="Rce6f99ef41ea47d5" /><Relationship Type="http://schemas.openxmlformats.org/officeDocument/2006/relationships/slide" Target="/ppt/slides/slide2.xml" Id="R8ace5678e4af47e7" /><Relationship Type="http://schemas.openxmlformats.org/officeDocument/2006/relationships/slide" Target="/ppt/slides/slide3.xml" Id="R90c51eba561246d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7249b49fb184d1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cf753742dc840ec" /><Relationship Type="http://schemas.openxmlformats.org/officeDocument/2006/relationships/notesMaster" Target="/ppt/notesMasters/notesMaster1.xml" Id="Rf5227624adb9479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32c9848a32c4dcc" /><Relationship Type="http://schemas.openxmlformats.org/officeDocument/2006/relationships/notesMaster" Target="/ppt/notesMasters/notesMaster1.xml" Id="R1e59aa7061b34f2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77e0992e5a94373" /><Relationship Type="http://schemas.openxmlformats.org/officeDocument/2006/relationships/notesMaster" Target="/ppt/notesMasters/notesMaster1.xml" Id="R53d656f6426d4ae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Авторские вымышленные данные: Р0, А1, Б1, В1, УА, УБ. Полные тексты в источниках comparison.xlsx и учебном курсе. Расходы только до готовности 30 рабочих мест. Не полная стоимость владения. Редакторская презентация после проверки арифметики; не файл, созданный Qwen.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Авторские вымышленные данные: Р0, А1, Б1, В1, УА, УБ. Полные тексты в источниках comparison.xlsx и учебном курсе. Расходы только до готовности 30 рабочих мест. Не полная стоимость владения. Редакторская презентация после проверки арифметики; не файл, созданный Qwen.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Авторские вымышленные данные: Р0, А1, Б1, В1, УА, УБ. Полные тексты в источниках comparison.xlsx и учебном курсе. Расходы только до готовности 30 рабочих мест. Не полная стоимость владения. Редакторская презентация после проверки арифметики; не файл, созданный Qwen.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18e382b62b4b8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0e619b01a474efc" /><Relationship Type="http://schemas.openxmlformats.org/officeDocument/2006/relationships/slideLayout" Target="/ppt/slideLayouts/slideLayout1.xml" Id="R6dcba9e0325c48e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dcba9e0325c48e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60fc7f84594b26" /><Relationship Type="http://schemas.openxmlformats.org/officeDocument/2006/relationships/notesSlide" Target="/ppt/notesSlides/notesSlide1.xml" Id="Rbb0d0e15dc614a9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9fe666b3c64a31" /><Relationship Type="http://schemas.openxmlformats.org/officeDocument/2006/relationships/chart" Target="/ppt/slides/charts/chart1.xml" Id="R44c896765f854b13" /><Relationship Type="http://schemas.openxmlformats.org/officeDocument/2006/relationships/notesSlide" Target="/ppt/notesSlides/notesSlide2.xml" Id="R1c6d432ed4fd402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45c27afca94076" /><Relationship Type="http://schemas.openxmlformats.org/officeDocument/2006/relationships/notesSlide" Target="/ppt/notesSlides/notesSlide3.xml" Id="Rc95a7a91a0274bc7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Расходы до готовности, тыс. ₽</c:v>
          </c:tx>
          <c:spPr>
            <a:solidFill xmlns:a="http://schemas.openxmlformats.org/drawingml/2006/main">
              <a:srgbClr val="426CCC"/>
            </a:solidFill>
          </c:spPr>
          <c:cat>
            <c:strRef>
              <c:f>'Chart Data'!$A$2:$A$4</c:f>
              <c:strCache>
                <c:ptCount val="3"/>
                <c:pt idx="0">
                  <c:v>А</c:v>
                </c:pt>
                <c:pt idx="1">
                  <c:v>Б</c:v>
                </c:pt>
                <c:pt idx="2">
                  <c:v>В</c:v>
                </c:pt>
              </c:strCache>
            </c:strRef>
          </c:cat>
          <c:val>
            <c:numRef>
              <c:f>'Chart Data'!$B$2:$B$4</c:f>
              <c:numCache>
                <c:formatCode>#,##0</c:formatCode>
                <c:ptCount val="3"/>
                <c:pt idx="0">
                  <c:v>1500</c:v>
                </c:pt>
                <c:pt idx="1">
                  <c:v>1450</c:v>
                </c:pt>
                <c:pt idx="2">
                  <c:v>1380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75"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1600"/>
          <c:min val="0"/>
        </c:scaling>
        <c:delete val="0"/>
        <c:axPos val="l"/>
        <c:numFmt formatCode="#,##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  <c:majorUnit val="400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569EB4-B08E-4B43-9549-FD16E2C6D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3384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3384F"/>
                </a:solidFill>
                <a:latin typeface="Arial"/>
                <a:ea typeface="Arial"/>
                <a:cs typeface="Arial"/>
              </a:rPr>
              <a:t>При исходных условиях подходит поставщик Б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D299BC-603C-46EA-8B6C-F86F5DD90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96025"/>
            <a:ext cx="1000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3384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23384F"/>
                </a:solidFill>
                <a:latin typeface="Arial"/>
                <a:ea typeface="Arial"/>
                <a:cs typeface="Arial"/>
              </a:rPr>
              <a:t>Маяк. Вымышленный учебный кейс. 22.09.2026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322429-89FE-4331-9C90-4656173D4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9602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3384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23384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81DC1F-E7ED-4707-9DFF-63308C7BE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6477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625" b="1">
                <a:solidFill>
                  <a:srgbClr val="294878"/>
                </a:solidFill>
                <a:latin typeface="Arial"/>
                <a:ea typeface="Arial"/>
                <a:cs typeface="Arial"/>
              </a:defRPr>
            </a:pPr>
            <a:r>
              <a:rPr sz="5625" b="1">
                <a:solidFill>
                  <a:srgbClr val="294878"/>
                </a:solidFill>
                <a:latin typeface="Arial"/>
                <a:ea typeface="Arial"/>
                <a:cs typeface="Arial"/>
              </a:rPr>
              <a:t>1 450 000 ₽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7CBBB3-9D07-406A-855C-EF94E2BDA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3384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3384F"/>
                </a:solidFill>
                <a:latin typeface="Arial"/>
                <a:ea typeface="Arial"/>
                <a:cs typeface="Arial"/>
              </a:rPr>
              <a:t>30 полных рабочих мест. Готовность на девятый день.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mlns:a="http://schemas.openxmlformats.org/drawingml/2006/main" x="609600" y="3771900"/>
          <a:ext xmlns:a="http://schemas.openxmlformats.org/drawingml/2006/main" cx="10972800" cy="1828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810250"/>
                <a:gridCol w="5162550"/>
              </a:tblGrid>
              <a:tr h="60960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Ограничение</a:t>
                      </a:r>
                    </a:p>
                  </a:txBody>
                  <a:tcPr marL="91440" marR="91440" marT="45720" marB="45720">
                    <a:solidFill>
                      <a:srgbClr val="2948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Результат Б</a:t>
                      </a:r>
                    </a:p>
                  </a:txBody>
                  <a:tcPr marL="91440" marR="91440" marT="45720" marB="45720">
                    <a:solidFill>
                      <a:srgbClr val="29487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3384F"/>
                          </a:solidFill>
                          <a:latin typeface="Arial"/>
                          <a:ea typeface="Arial"/>
                          <a:cs typeface="Arial"/>
                        </a:rPr>
                        <a:t>Бюджет 1 480 000 ₽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3384F"/>
                          </a:solidFill>
                          <a:latin typeface="Arial"/>
                          <a:ea typeface="Arial"/>
                          <a:cs typeface="Arial"/>
                        </a:rPr>
                        <a:t>Остаток 30 000 ₽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3384F"/>
                          </a:solidFill>
                          <a:latin typeface="Arial"/>
                          <a:ea typeface="Arial"/>
                          <a:cs typeface="Arial"/>
                        </a:rPr>
                        <a:t>Готовность не позже дня 12</a:t>
                      </a:r>
                    </a:p>
                  </a:txBody>
                  <a:tcPr marL="91440" marR="91440" marT="45720" marB="45720"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3384F"/>
                          </a:solidFill>
                          <a:latin typeface="Arial"/>
                          <a:ea typeface="Arial"/>
                          <a:cs typeface="Arial"/>
                        </a:rPr>
                        <a:t>Запас 3 календарных дня</a:t>
                      </a:r>
                    </a:p>
                  </a:txBody>
                  <a:tcPr marL="91440" marR="91440" marT="45720" marB="45720">
                    <a:solidFill>
                      <a:srgbClr val="E8EDF5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9347D8-3CB9-49D0-9CD3-1D99285ED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72150"/>
            <a:ext cx="10972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3384F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3384F"/>
                </a:solidFill>
                <a:latin typeface="Arial"/>
                <a:ea typeface="Arial"/>
                <a:cs typeface="Arial"/>
              </a:rPr>
              <a:t>А превышает бюджет на 20 000 ₽. В готов только на день 18.</a:t>
            </a:r>
          </a:p>
        </p:txBody>
      </p:sp>
    </p:spTree>
    <p:extLst>
      <p:ext uri="{BB962C8B-B14F-4D97-AF65-F5344CB8AC3E}">
        <p14:creationId xmlns:p14="http://schemas.microsoft.com/office/powerpoint/2010/main" val="4488224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19CB93-1D3E-490B-B1E0-CA49D291D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3384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3384F"/>
                </a:solidFill>
                <a:latin typeface="Arial"/>
                <a:ea typeface="Arial"/>
                <a:cs typeface="Arial"/>
              </a:rPr>
              <a:t>Полная цена меняет порядок предложений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098A6C-156B-43D5-9A38-D1654BC16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96025"/>
            <a:ext cx="1000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3384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23384F"/>
                </a:solidFill>
                <a:latin typeface="Arial"/>
                <a:ea typeface="Arial"/>
                <a:cs typeface="Arial"/>
              </a:rPr>
              <a:t>Маяк. Вымышленный учебный кейс. 22.09.2026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DFD0CB-6218-4FCD-B220-3A30412F8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9602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3384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23384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graphicFrame>
        <p:nvGraphicFramePr>
          <p:cNvPr id="10" name="Chart"/>
          <p:cNvGraphicFramePr/>
          <p:nvPr/>
        </p:nvGraphicFramePr>
        <p:xfrm>
          <a:off xmlns:a="http://schemas.openxmlformats.org/drawingml/2006/main" x="762000" y="1752600"/>
          <a:ext xmlns:a="http://schemas.openxmlformats.org/drawingml/2006/main" cx="10668000" cy="33528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4c896765f854b13"/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84AD66-BE85-4CC1-A87D-32DD5F723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972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3384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3384F"/>
                </a:solidFill>
                <a:latin typeface="Arial"/>
                <a:ea typeface="Arial"/>
                <a:cs typeface="Arial"/>
              </a:rPr>
              <a:t>Суммы в тысячах рублей. Общая шкала начинается с нуля.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067D31-2AA2-4516-ABBC-A7376175F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8165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3384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3384F"/>
                </a:solidFill>
                <a:latin typeface="Arial"/>
                <a:ea typeface="Arial"/>
                <a:cs typeface="Arial"/>
              </a:rPr>
              <a:t>В дешевле Б на 70 000 ₽, но нарушает срок.</a:t>
            </a:r>
          </a:p>
          <a:p xmlns:a="http://schemas.openxmlformats.org/drawingml/2006/main">
            <a:pPr>
              <a:defRPr sz="1875" b="0">
                <a:solidFill>
                  <a:srgbClr val="23384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3384F"/>
                </a:solidFill>
                <a:latin typeface="Arial"/>
                <a:ea typeface="Arial"/>
                <a:cs typeface="Arial"/>
              </a:rPr>
              <a:t>В сумму Б включены десять дополнительных мониторов.</a:t>
            </a:r>
          </a:p>
        </p:txBody>
      </p:sp>
    </p:spTree>
    <p:extLst>
      <p:ext uri="{BB962C8B-B14F-4D97-AF65-F5344CB8AC3E}">
        <p14:creationId xmlns:p14="http://schemas.microsoft.com/office/powerpoint/2010/main" val="4953583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803450-3A71-4125-8479-A0793AB52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3384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3384F"/>
                </a:solidFill>
                <a:latin typeface="Arial"/>
                <a:ea typeface="Arial"/>
                <a:cs typeface="Arial"/>
              </a:rPr>
              <a:t>При бюджете 1 420 000 ₽ и десяти днях</a:t>
            </a:r>
          </a:p>
          <a:p xmlns:a="http://schemas.openxmlformats.org/drawingml/2006/main">
            <a:pPr>
              <a:defRPr sz="3225" b="1">
                <a:solidFill>
                  <a:srgbClr val="23384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3384F"/>
                </a:solidFill>
                <a:latin typeface="Arial"/>
                <a:ea typeface="Arial"/>
                <a:cs typeface="Arial"/>
              </a:rPr>
              <a:t>подходящего предложения нет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A7ECD5-1FCE-4AB4-98AF-7F442F1BF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96025"/>
            <a:ext cx="1000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3384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23384F"/>
                </a:solidFill>
                <a:latin typeface="Arial"/>
                <a:ea typeface="Arial"/>
                <a:cs typeface="Arial"/>
              </a:rPr>
              <a:t>Маяк. Вымышленный учебный кейс. 22.09.2026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E23CE3-166E-4EB1-9C6F-0D7E5A5E6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9602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3384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23384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1943100"/>
          <a:ext xmlns:a="http://schemas.openxmlformats.org/drawingml/2006/main" cx="10972800" cy="2476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57500"/>
                <a:gridCol w="8115300"/>
              </a:tblGrid>
              <a:tr h="619125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Поставщик</a:t>
                      </a:r>
                    </a:p>
                  </a:txBody>
                  <a:tcPr marL="91440" marR="91440" marT="45720" marB="45720">
                    <a:solidFill>
                      <a:srgbClr val="2948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Что мешает выбору</a:t>
                      </a:r>
                    </a:p>
                  </a:txBody>
                  <a:tcPr marL="91440" marR="91440" marT="45720" marB="45720">
                    <a:solidFill>
                      <a:srgbClr val="294878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3384F"/>
                          </a:solidFill>
                          <a:latin typeface="Arial"/>
                          <a:ea typeface="Arial"/>
                          <a:cs typeface="Arial"/>
                        </a:rPr>
                        <a:t>А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3384F"/>
                          </a:solidFill>
                          <a:latin typeface="Arial"/>
                          <a:ea typeface="Arial"/>
                          <a:cs typeface="Arial"/>
                        </a:rPr>
                        <a:t>Выше бюджета на 80 000 ₽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3384F"/>
                          </a:solidFill>
                          <a:latin typeface="Arial"/>
                          <a:ea typeface="Arial"/>
                          <a:cs typeface="Arial"/>
                        </a:rPr>
                        <a:t>Б</a:t>
                      </a:r>
                    </a:p>
                  </a:txBody>
                  <a:tcPr marL="91440" marR="91440" marT="45720" marB="45720"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3384F"/>
                          </a:solidFill>
                          <a:latin typeface="Arial"/>
                          <a:ea typeface="Arial"/>
                          <a:cs typeface="Arial"/>
                        </a:rPr>
                        <a:t>Выше бюджета на 30 000 ₽</a:t>
                      </a:r>
                    </a:p>
                  </a:txBody>
                  <a:tcPr marL="91440" marR="91440" marT="45720" marB="45720">
                    <a:solidFill>
                      <a:srgbClr val="E8EDF5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3384F"/>
                          </a:solidFill>
                          <a:latin typeface="Arial"/>
                          <a:ea typeface="Arial"/>
                          <a:cs typeface="Arial"/>
                        </a:rPr>
                        <a:t>В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3384F"/>
                          </a:solidFill>
                          <a:latin typeface="Arial"/>
                          <a:ea typeface="Arial"/>
                          <a:cs typeface="Arial"/>
                        </a:rPr>
                        <a:t>Позже срока на 8 дней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EFA47C-19CF-469B-A766-025CC2C3C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67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3384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3384F"/>
                </a:solidFill>
                <a:latin typeface="Arial"/>
                <a:ea typeface="Arial"/>
                <a:cs typeface="Arial"/>
              </a:rPr>
              <a:t>Варианты на согласование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418F2E-DA2E-4A2B-929C-0CC7D64D6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3384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3384F"/>
                </a:solidFill>
                <a:latin typeface="Arial"/>
                <a:ea typeface="Arial"/>
                <a:cs typeface="Arial"/>
              </a:rPr>
              <a:t>Увеличить бюджет на 30 000 ₽: Б готов на день 9.</a:t>
            </a:r>
          </a:p>
          <a:p xmlns:a="http://schemas.openxmlformats.org/drawingml/2006/main">
            <a:pPr>
              <a:defRPr sz="2025" b="0">
                <a:solidFill>
                  <a:srgbClr val="23384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3384F"/>
                </a:solidFill>
                <a:latin typeface="Arial"/>
                <a:ea typeface="Arial"/>
                <a:cs typeface="Arial"/>
              </a:rPr>
              <a:t>Или сохранить бюджет и перенести срок на день 18: подходит В.</a:t>
            </a:r>
          </a:p>
        </p:txBody>
      </p:sp>
    </p:spTree>
    <p:extLst>
      <p:ext uri="{BB962C8B-B14F-4D97-AF65-F5344CB8AC3E}">
        <p14:creationId xmlns:p14="http://schemas.microsoft.com/office/powerpoint/2010/main" val="10556033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2026-09-22T06:01:26.0820000Z</dcterms:created>
  <dcterms:modified xsi:type="dcterms:W3CDTF">2026-09-22T06:01:26.0820000Z</dcterms:modified>
</coreProperties>
</file>