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94458ba95ae4167" /><Relationship Type="http://schemas.openxmlformats.org/officeDocument/2006/relationships/extended-properties" Target="/docProps/app.xml" Id="R8f5ae8ccf4aa4b51" /><Relationship Type="http://schemas.openxmlformats.org/officeDocument/2006/relationships/officeDocument" Target="/ppt/presentation.xml" Id="Rf611ec613ec94edc" /></Relationships>
</file>

<file path=ppt/presentation.xml><?xml version="1.0" encoding="utf-8"?>
<p:presentation xmlns:p="http://schemas.openxmlformats.org/presentationml/2006/main">
  <p:sldMasterIdLst>
    <p:sldMasterId xmlns:r="http://schemas.openxmlformats.org/officeDocument/2006/relationships" id="2147483648" r:id="Re4d8ce60ec744b6b"/>
  </p:sldMasterIdLst>
  <p:notesMasterIdLst>
    <p:notesMasterId xmlns:r="http://schemas.openxmlformats.org/officeDocument/2006/relationships" r:id="R357547a6d27a4c52"/>
  </p:notesMasterIdLst>
  <p:sldIdLst>
    <p:sldId xmlns:r="http://schemas.openxmlformats.org/officeDocument/2006/relationships" id="256" r:id="R13dea332d7654a9f"/>
    <p:sldId xmlns:r="http://schemas.openxmlformats.org/officeDocument/2006/relationships" id="257" r:id="R2155b4b60f934d58"/>
    <p:sldId xmlns:r="http://schemas.openxmlformats.org/officeDocument/2006/relationships" id="258" r:id="R2ad546ff3b344c78"/>
    <p:sldId xmlns:r="http://schemas.openxmlformats.org/officeDocument/2006/relationships" id="259" r:id="Rb7df03a35a734e57"/>
    <p:sldId xmlns:r="http://schemas.openxmlformats.org/officeDocument/2006/relationships" id="260" r:id="Ref1f9eb870534cb4"/>
    <p:sldId xmlns:r="http://schemas.openxmlformats.org/officeDocument/2006/relationships" id="261" r:id="Rad1d99e1715a4f07"/>
    <p:sldId xmlns:r="http://schemas.openxmlformats.org/officeDocument/2006/relationships" id="262" r:id="Ra360b716b46c4be5"/>
    <p:sldId xmlns:r="http://schemas.openxmlformats.org/officeDocument/2006/relationships" id="263" r:id="Rdb751e242d1e41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d68ec99f0e64dd1" /><Relationship Type="http://schemas.openxmlformats.org/officeDocument/2006/relationships/slideMaster" Target="/ppt/slideMasters/slideMaster1.xml" Id="Re4d8ce60ec744b6b" /><Relationship Type="http://schemas.openxmlformats.org/officeDocument/2006/relationships/notesMaster" Target="/ppt/notesMasters/notesMaster1.xml" Id="R357547a6d27a4c52" /><Relationship Type="http://schemas.openxmlformats.org/officeDocument/2006/relationships/presProps" Target="/ppt/presProps.xml" Id="R9e5298ff59c544e9" /><Relationship Type="http://schemas.openxmlformats.org/officeDocument/2006/relationships/tableStyles" Target="/ppt/tableStyles.xml" Id="R8b23b3074c9f4690" /><Relationship Type="http://schemas.openxmlformats.org/officeDocument/2006/relationships/slide" Target="/ppt/slides/slide1.xml" Id="R13dea332d7654a9f" /><Relationship Type="http://schemas.openxmlformats.org/officeDocument/2006/relationships/slide" Target="/ppt/slides/slide2.xml" Id="R2155b4b60f934d58" /><Relationship Type="http://schemas.openxmlformats.org/officeDocument/2006/relationships/slide" Target="/ppt/slides/slide3.xml" Id="R2ad546ff3b344c78" /><Relationship Type="http://schemas.openxmlformats.org/officeDocument/2006/relationships/slide" Target="/ppt/slides/slide4.xml" Id="Rb7df03a35a734e57" /><Relationship Type="http://schemas.openxmlformats.org/officeDocument/2006/relationships/slide" Target="/ppt/slides/slide5.xml" Id="Ref1f9eb870534cb4" /><Relationship Type="http://schemas.openxmlformats.org/officeDocument/2006/relationships/slide" Target="/ppt/slides/slide6.xml" Id="Rad1d99e1715a4f07" /><Relationship Type="http://schemas.openxmlformats.org/officeDocument/2006/relationships/slide" Target="/ppt/slides/slide7.xml" Id="Ra360b716b46c4be5" /><Relationship Type="http://schemas.openxmlformats.org/officeDocument/2006/relationships/slide" Target="/ppt/slides/slide8.xml" Id="Rdb751e242d1e41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8cb606a569c41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f19aeec6ef4e91" /><Relationship Type="http://schemas.openxmlformats.org/officeDocument/2006/relationships/notesMaster" Target="/ppt/notesMasters/notesMaster1.xml" Id="Red71e38e55d14f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7592550a6e498a" /><Relationship Type="http://schemas.openxmlformats.org/officeDocument/2006/relationships/notesMaster" Target="/ppt/notesMasters/notesMaster1.xml" Id="Rbfad17b555fa42d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f1eea8e4b7e438b" /><Relationship Type="http://schemas.openxmlformats.org/officeDocument/2006/relationships/notesMaster" Target="/ppt/notesMasters/notesMaster1.xml" Id="Rf899dcaa671245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590df4d20941c5" /><Relationship Type="http://schemas.openxmlformats.org/officeDocument/2006/relationships/notesMaster" Target="/ppt/notesMasters/notesMaster1.xml" Id="R486b701e14534894"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4eef700b0f4b0d" /><Relationship Type="http://schemas.openxmlformats.org/officeDocument/2006/relationships/notesMaster" Target="/ppt/notesMasters/notesMaster1.xml" Id="Rea95e8c8ef1b42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5b6a74b3cdca46e5" /><Relationship Type="http://schemas.openxmlformats.org/officeDocument/2006/relationships/notesMaster" Target="/ppt/notesMasters/notesMaster1.xml" Id="R58cbd404a28a48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03fad00c84834e94" /><Relationship Type="http://schemas.openxmlformats.org/officeDocument/2006/relationships/notesMaster" Target="/ppt/notesMasters/notesMaster1.xml" Id="R2a3aace77ea14297" /></Relationships>
</file>

<file path=ppt/notesSlides/_rels/notesSlide8.xml.rels>&#65279;<?xml version="1.0" encoding="utf-8"?><Relationships xmlns="http://schemas.openxmlformats.org/package/2006/relationships"><Relationship Type="http://schemas.openxmlformats.org/officeDocument/2006/relationships/slide" Target="/ppt/slides/slide8.xml" Id="R169c5e42edb447a2" /><Relationship Type="http://schemas.openxmlformats.org/officeDocument/2006/relationships/notesMaster" Target="/ppt/notesMasters/notesMaster1.xml" Id="Ra88708de136d4d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Сегодня разберём, почему круглая Луна с Земли выглядит по-разному. Обложка художественная, она не показывает положение Земли и Солнца. Изображение действительно создано встроенным генератором OpenAI в Codex 08.09.2026.</a:t>
            </a:r>
          </a:p>
          <a:p xmlns:a="http://schemas.openxmlformats.org/drawingml/2006/main">
            <a:r>
              <a:t/>
            </a:r>
          </a:p>
          <a:p xmlns:a="http://schemas.openxmlformats.org/drawingml/2006/main">
            <a:r>
              <a:t>Источники: https://science.nasa.gov/moon/moon-phases/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Обычные фазы связаны с освещением и тем, как мы смотрим на Луну. Сам шар Луны сохраняет форму. Эта модель объяснения относится к обычным фазам вне затмения.</a:t>
            </a:r>
          </a:p>
          <a:p xmlns:a="http://schemas.openxmlformats.org/drawingml/2006/main">
            <a:r>
              <a:t/>
            </a:r>
          </a:p>
          <a:p xmlns:a="http://schemas.openxmlformats.org/drawingml/2006/main">
            <a:r>
              <a:t>Источники: https://science.nasa.gov/moon/moon-phases/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Читаем рисунок слева направо. Тёмный диск здесь условно обозначает новолуние, обычно его не видно. Половины ориентированы как в обычных схемах для Северного полушария. Реальный поворот диска на небе зависит от положения наблюдателя. Иллюстрация сгенерирована, это не набор фотографий. Проверены четыре диска и стороны освещения.</a:t>
            </a:r>
          </a:p>
          <a:p xmlns:a="http://schemas.openxmlformats.org/drawingml/2006/main">
            <a:r>
              <a:t/>
            </a:r>
          </a:p>
          <a:p xmlns:a="http://schemas.openxmlformats.org/drawingml/2006/main">
            <a:r>
              <a:t>Источники: https://science.nasa.gov/moon/moon-phases/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Частая ошибка: объяснять каждую фазу тенью Земли. Земная тень относится к лунному затмению. Во время него Земля находится между Солнцем и Луной. Орбита Луны наклонена, поэтому подходящее выравнивание случается не каждый месяц.</a:t>
            </a:r>
          </a:p>
          <a:p xmlns:a="http://schemas.openxmlformats.org/drawingml/2006/main">
            <a:r>
              <a:t/>
            </a:r>
          </a:p>
          <a:p xmlns:a="http://schemas.openxmlformats.org/drawingml/2006/main">
            <a:r>
              <a:t>Источники: https://science.nasa.gov/moon/eclipses/</a:t>
            </a:r>
          </a:p>
          <a:p xmlns:a="http://schemas.openxmlformats.org/drawingml/2006/main">
            <a:r>
              <a:t>https://science.nasa.gov/moon/moon-phases/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Число округлено. Не путайте его с периодом оборота относительно далёких звёзд около 27,3 суток. За время движения Луны Земля тоже перемещается вокруг Солнца, поэтому цикл освещения длится немного дольше. Для короткого школьного выступления достаточно сказать «примерно месяц».</a:t>
            </a:r>
          </a:p>
          <a:p xmlns:a="http://schemas.openxmlformats.org/drawingml/2006/main">
            <a:r>
              <a:t/>
            </a:r>
          </a:p>
          <a:p xmlns:a="http://schemas.openxmlformats.org/drawingml/2006/main">
            <a:r>
              <a:t>Источники: https://science.nasa.gov/moon/top-moon-questions/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модели подходят матовый белый шар и LED-лампа. Наблюдатель меняет положение, а направление света остаётся прежним. Это модель видимой доли освещённой поверхности, а не масштабная модель орбит. Физический опыт в авторском прогоне не проводился. Ребёнок может выполнить его со взрослым и описать собственное наблюдение.</a:t>
            </a:r>
          </a:p>
          <a:p xmlns:a="http://schemas.openxmlformats.org/drawingml/2006/main">
            <a:r>
              <a:t/>
            </a:r>
          </a:p>
          <a:p xmlns:a="http://schemas.openxmlformats.org/drawingml/2006/main">
            <a:r>
              <a:t>Источники: https://science.nasa.gov/moon/moon-phases/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Ответы: Луна отражает солнечный свет. Форма Луны не меняется из-за смены фаз. При лунном затмении на Луну попадает тень Земли. Попросите ученика ответить своими словами и показать это на иллюстрации.</a:t>
            </a:r>
          </a:p>
          <a:p xmlns:a="http://schemas.openxmlformats.org/drawingml/2006/main">
            <a:r>
              <a:t/>
            </a:r>
          </a:p>
          <a:p xmlns:a="http://schemas.openxmlformats.org/drawingml/2006/main">
            <a:r>
              <a:t>Источники: https://science.nasa.gov/moon/moon-phases/</a:t>
            </a:r>
          </a:p>
          <a:p xmlns:a="http://schemas.openxmlformats.org/drawingml/2006/main">
            <a:r>
              <a:t>https://science.nasa.gov/moon/eclipses/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Полные адреса источников приведены ниже. Это авторский учебный пример, а не отчёт о выступлении конкретного школьника. Редактируемые текст и подписи можно адаптировать под задание учителя.</a:t>
            </a:r>
          </a:p>
          <a:p xmlns:a="http://schemas.openxmlformats.org/drawingml/2006/main">
            <a:r>
              <a:t/>
            </a:r>
          </a:p>
          <a:p xmlns:a="http://schemas.openxmlformats.org/drawingml/2006/main">
            <a:r>
              <a:t>Источники: https://science.nasa.gov/moon/moon-phases/</a:t>
            </a:r>
          </a:p>
          <a:p xmlns:a="http://schemas.openxmlformats.org/drawingml/2006/main">
            <a:r>
              <a:t>https://science.nasa.gov/moon/top-moon-questions/</a:t>
            </a:r>
          </a:p>
          <a:p xmlns:a="http://schemas.openxmlformats.org/drawingml/2006/main">
            <a:r>
              <a:t>https://science.nasa.gov/moon/eclipses/</a:t>
            </a:r>
          </a:p>
          <a:p xmlns:a="http://schemas.openxmlformats.org/drawingml/2006/main">
            <a:r>
              <a:t>Дата сверки: 8 сентября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79afc0e35e4b3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a748c8b2064a11" /><Relationship Type="http://schemas.openxmlformats.org/officeDocument/2006/relationships/slideLayout" Target="/ppt/slideLayouts/slideLayout1.xml" Id="Re719bf36b6f94f1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719bf36b6f94f1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af65fc6744146c5" /><Relationship Type="http://schemas.openxmlformats.org/officeDocument/2006/relationships/image" Target="/ppt/media/image.png" Id="R3eb38f3abc2c453b" /><Relationship Type="http://schemas.openxmlformats.org/officeDocument/2006/relationships/notesSlide" Target="/ppt/notesSlides/notesSlide1.xml" Id="R6d07b39530b945b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32999f3343d40e7" /><Relationship Type="http://schemas.openxmlformats.org/officeDocument/2006/relationships/notesSlide" Target="/ppt/notesSlides/notesSlide2.xml" Id="R1a86f347492649e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f0f08c452094993" /><Relationship Type="http://schemas.openxmlformats.org/officeDocument/2006/relationships/image" Target="/ppt/media/image2.png" Id="R6dd7ae6dabd84f76" /><Relationship Type="http://schemas.openxmlformats.org/officeDocument/2006/relationships/notesSlide" Target="/ppt/notesSlides/notesSlide3.xml" Id="R299f4a4b1d414e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6d4f728b1ca4e8f" /><Relationship Type="http://schemas.openxmlformats.org/officeDocument/2006/relationships/notesSlide" Target="/ppt/notesSlides/notesSlide4.xml" Id="Rd13fd85d2a8049c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ac4771b6c9c4fcc" /><Relationship Type="http://schemas.openxmlformats.org/officeDocument/2006/relationships/notesSlide" Target="/ppt/notesSlides/notesSlide5.xml" Id="R38eaebb77fbc4c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4d0d3b2931748a4" /><Relationship Type="http://schemas.openxmlformats.org/officeDocument/2006/relationships/image" Target="/ppt/media/image3.png" Id="R8848f4cc39124313" /><Relationship Type="http://schemas.openxmlformats.org/officeDocument/2006/relationships/notesSlide" Target="/ppt/notesSlides/notesSlide6.xml" Id="R8d38f760337f47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bd16622423a4a4e" /><Relationship Type="http://schemas.openxmlformats.org/officeDocument/2006/relationships/notesSlide" Target="/ppt/notesSlides/notesSlide7.xml" Id="Rac4d775cd845468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842fbef1e924606" /><Relationship Type="http://schemas.openxmlformats.org/officeDocument/2006/relationships/notesSlide" Target="/ppt/notesSlides/notesSlide8.xml" Id="Re09d8be0f36c44b5" /></Relationships>
</file>

<file path=ppt/slides/slide1.xml><?xml version="1.0" encoding="utf-8"?>
<p:sld xmlns:p="http://schemas.openxmlformats.org/presentationml/2006/main">
  <p:cSld>
    <p:bg>
      <p:bgPr>
        <a:solidFill xmlns:a="http://schemas.openxmlformats.org/drawingml/2006/main">
          <a:srgbClr val="102338"/>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3eb38f3abc2c453b"/>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B58080-AF19-4DF7-99EB-9A11E4164FE3}"/>
              </a:ext>
            </a:extLst>
          </p:cNvPr>
          <p:cNvSpPr>
            <a:spLocks xmlns:a="http://schemas.openxmlformats.org/drawingml/2006/main" noGrp="1"/>
          </p:cNvSpPr>
          <p:nvPr/>
        </p:nvSpPr>
        <p:spPr>
          <a:xfrm xmlns:a="http://schemas.openxmlformats.org/drawingml/2006/main">
            <a:off x="619125" y="2047875"/>
            <a:ext cx="62865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FF5DF"/>
                </a:solidFill>
                <a:latin typeface="Helvetica Neue"/>
                <a:ea typeface="Helvetica Neue"/>
                <a:cs typeface="Helvetica Neue"/>
              </a:defRPr>
            </a:pPr>
            <a:r>
              <a:rPr sz="4800" b="1">
                <a:solidFill>
                  <a:srgbClr val="FFF5DF"/>
                </a:solidFill>
                <a:latin typeface="Helvetica Neue"/>
                <a:ea typeface="Helvetica Neue"/>
                <a:cs typeface="Helvetica Neue"/>
              </a:rPr>
              <a:t>Почему Луна</a:t>
            </a:r>
          </a:p>
          <a:p xmlns:a="http://schemas.openxmlformats.org/drawingml/2006/main">
            <a:pPr>
              <a:defRPr sz="4800" b="1">
                <a:solidFill>
                  <a:srgbClr val="FFF5DF"/>
                </a:solidFill>
                <a:latin typeface="Helvetica Neue"/>
                <a:ea typeface="Helvetica Neue"/>
                <a:cs typeface="Helvetica Neue"/>
              </a:defRPr>
            </a:pPr>
            <a:r>
              <a:rPr sz="4800" b="1">
                <a:solidFill>
                  <a:srgbClr val="FFF5DF"/>
                </a:solidFill>
                <a:latin typeface="Helvetica Neue"/>
                <a:ea typeface="Helvetica Neue"/>
                <a:cs typeface="Helvetica Neue"/>
              </a:rPr>
              <a:t>меняет форму</a:t>
            </a:r>
          </a:p>
        </p:txBody>
      </p:sp>
      <p:sp>
        <p:nvSpPr>
          <p:cNvPr id="3" name="">
            <a:extLst xmlns:a="http://schemas.openxmlformats.org/drawingml/2006/main">
              <a:ext uri="{FF2B5EF4-FFF2-40B4-BE49-F238E27FC236}">
                <a16:creationId xmlns:a16="http://schemas.microsoft.com/office/drawing/2014/main" id="{FDB2FD7C-C6C9-468F-A449-C562DCBB515E}"/>
              </a:ext>
            </a:extLst>
          </p:cNvPr>
          <p:cNvSpPr>
            <a:spLocks xmlns:a="http://schemas.openxmlformats.org/drawingml/2006/main" noGrp="1"/>
          </p:cNvSpPr>
          <p:nvPr/>
        </p:nvSpPr>
        <p:spPr>
          <a:xfrm xmlns:a="http://schemas.openxmlformats.org/drawingml/2006/main">
            <a:off x="666750" y="4286250"/>
            <a:ext cx="6096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FFF5DF"/>
                </a:solidFill>
                <a:latin typeface="Helvetica Neue"/>
                <a:ea typeface="Helvetica Neue"/>
                <a:cs typeface="Helvetica Neue"/>
              </a:defRPr>
            </a:pPr>
            <a:r>
              <a:rPr sz="2025" b="0">
                <a:solidFill>
                  <a:srgbClr val="FFF5DF"/>
                </a:solidFill>
                <a:latin typeface="Helvetica Neue"/>
                <a:ea typeface="Helvetica Neue"/>
                <a:cs typeface="Helvetica Neue"/>
              </a:rPr>
              <a:t>Короткое объяснение для 5–6 класса</a:t>
            </a:r>
          </a:p>
        </p:txBody>
      </p:sp>
      <p:sp>
        <p:nvSpPr>
          <p:cNvPr id="4" name="">
            <a:extLst xmlns:a="http://schemas.openxmlformats.org/drawingml/2006/main">
              <a:ext uri="{FF2B5EF4-FFF2-40B4-BE49-F238E27FC236}">
                <a16:creationId xmlns:a16="http://schemas.microsoft.com/office/drawing/2014/main" id="{DF03DFC1-C2B6-4D69-B08E-9C354DC61D7B}"/>
              </a:ext>
            </a:extLst>
          </p:cNvPr>
          <p:cNvSpPr>
            <a:spLocks xmlns:a="http://schemas.openxmlformats.org/drawingml/2006/main" noGrp="1"/>
          </p:cNvSpPr>
          <p:nvPr/>
        </p:nvSpPr>
        <p:spPr>
          <a:xfrm xmlns:a="http://schemas.openxmlformats.org/drawingml/2006/main">
            <a:off x="666750" y="6229350"/>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FFF5DF"/>
                </a:solidFill>
                <a:latin typeface="Helvetica Neue"/>
                <a:ea typeface="Helvetica Neue"/>
                <a:cs typeface="Helvetica Neue"/>
              </a:defRPr>
            </a:pPr>
            <a:r>
              <a:rPr sz="1350" b="0">
                <a:solidFill>
                  <a:srgbClr val="FFF5DF"/>
                </a:solidFill>
                <a:latin typeface="Helvetica Neue"/>
                <a:ea typeface="Helvetica Neue"/>
                <a:cs typeface="Helvetica Neue"/>
              </a:rPr>
              <a:t>Иллюстрация создана с ИИ</a:t>
            </a:r>
          </a:p>
        </p:txBody>
      </p:sp>
    </p:spTree>
    <p:extLst>
      <p:ext uri="{BB962C8B-B14F-4D97-AF65-F5344CB8AC3E}">
        <p14:creationId xmlns:p14="http://schemas.microsoft.com/office/powerpoint/2010/main" val="1440034554"/>
      </p:ext>
    </p:extLst>
  </p:cSld>
</p:sld>
</file>

<file path=ppt/slides/slide2.xml><?xml version="1.0" encoding="utf-8"?>
<p:sld xmlns:p="http://schemas.openxmlformats.org/presentationml/2006/main">
  <p:cSld>
    <p:bg>
      <p:bgPr>
        <a:solidFill xmlns:a="http://schemas.openxmlformats.org/drawingml/2006/main">
          <a:srgbClr val="FFF5D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164B5F17-B5D9-4783-85B5-CDD96416F563}"/>
              </a:ext>
            </a:extLst>
          </p:cNvPr>
          <p:cNvSpPr>
            <a:spLocks xmlns:a="http://schemas.openxmlformats.org/drawingml/2006/main" noGrp="1"/>
          </p:cNvSpPr>
          <p:nvPr/>
        </p:nvSpPr>
        <p:spPr>
          <a:xfrm xmlns:a="http://schemas.openxmlformats.org/drawingml/2006/main">
            <a:off x="666750" y="4572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62F41"/>
                </a:solidFill>
                <a:latin typeface="Helvetica Neue"/>
                <a:ea typeface="Helvetica Neue"/>
                <a:cs typeface="Helvetica Neue"/>
              </a:defRPr>
            </a:pPr>
            <a:r>
              <a:rPr sz="3600" b="1">
                <a:solidFill>
                  <a:srgbClr val="162F41"/>
                </a:solidFill>
                <a:latin typeface="Helvetica Neue"/>
                <a:ea typeface="Helvetica Neue"/>
                <a:cs typeface="Helvetica Neue"/>
              </a:rPr>
              <a:t>Свет Луны</a:t>
            </a:r>
          </a:p>
        </p:txBody>
      </p:sp>
      <p:sp>
        <p:nvSpPr>
          <p:cNvPr id="2" name="">
            <a:extLst xmlns:a="http://schemas.openxmlformats.org/drawingml/2006/main">
              <a:ext uri="{FF2B5EF4-FFF2-40B4-BE49-F238E27FC236}">
                <a16:creationId xmlns:a16="http://schemas.microsoft.com/office/drawing/2014/main" id="{700A7073-3917-4AE0-AFA1-A8EB750CDC26}"/>
              </a:ext>
            </a:extLst>
          </p:cNvPr>
          <p:cNvSpPr>
            <a:spLocks xmlns:a="http://schemas.openxmlformats.org/drawingml/2006/main" noGrp="1"/>
          </p:cNvSpPr>
          <p:nvPr/>
        </p:nvSpPr>
        <p:spPr>
          <a:xfrm xmlns:a="http://schemas.openxmlformats.org/drawingml/2006/main">
            <a:off x="666750" y="1866900"/>
            <a:ext cx="105727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1">
                <a:solidFill>
                  <a:srgbClr val="126E77"/>
                </a:solidFill>
                <a:latin typeface="Helvetica Neue"/>
                <a:ea typeface="Helvetica Neue"/>
                <a:cs typeface="Helvetica Neue"/>
              </a:defRPr>
            </a:pPr>
            <a:r>
              <a:rPr sz="4125" b="1">
                <a:solidFill>
                  <a:srgbClr val="126E77"/>
                </a:solidFill>
                <a:latin typeface="Helvetica Neue"/>
                <a:ea typeface="Helvetica Neue"/>
                <a:cs typeface="Helvetica Neue"/>
              </a:rPr>
              <a:t>Лунный свет — отражённый</a:t>
            </a:r>
          </a:p>
          <a:p xmlns:a="http://schemas.openxmlformats.org/drawingml/2006/main">
            <a:pPr>
              <a:defRPr sz="4125" b="1">
                <a:solidFill>
                  <a:srgbClr val="126E77"/>
                </a:solidFill>
                <a:latin typeface="Helvetica Neue"/>
                <a:ea typeface="Helvetica Neue"/>
                <a:cs typeface="Helvetica Neue"/>
              </a:defRPr>
            </a:pPr>
            <a:r>
              <a:rPr sz="4125" b="1">
                <a:solidFill>
                  <a:srgbClr val="126E77"/>
                </a:solidFill>
                <a:latin typeface="Helvetica Neue"/>
                <a:ea typeface="Helvetica Neue"/>
                <a:cs typeface="Helvetica Neue"/>
              </a:rPr>
              <a:t>свет Солнца</a:t>
            </a:r>
          </a:p>
        </p:txBody>
      </p:sp>
      <p:sp>
        <p:nvSpPr>
          <p:cNvPr id="3" name="">
            <a:extLst xmlns:a="http://schemas.openxmlformats.org/drawingml/2006/main">
              <a:ext uri="{FF2B5EF4-FFF2-40B4-BE49-F238E27FC236}">
                <a16:creationId xmlns:a16="http://schemas.microsoft.com/office/drawing/2014/main" id="{430EF83E-E0B5-43BF-B7B7-E09908C12E5E}"/>
              </a:ext>
            </a:extLst>
          </p:cNvPr>
          <p:cNvSpPr>
            <a:spLocks xmlns:a="http://schemas.openxmlformats.org/drawingml/2006/main" noGrp="1"/>
          </p:cNvSpPr>
          <p:nvPr/>
        </p:nvSpPr>
        <p:spPr>
          <a:xfrm xmlns:a="http://schemas.openxmlformats.org/drawingml/2006/main">
            <a:off x="704850" y="3771900"/>
            <a:ext cx="103822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62F41"/>
                </a:solidFill>
                <a:latin typeface="Helvetica Neue"/>
                <a:ea typeface="Helvetica Neue"/>
                <a:cs typeface="Helvetica Neue"/>
              </a:defRPr>
            </a:pPr>
            <a:r>
              <a:rPr sz="2550" b="0">
                <a:solidFill>
                  <a:srgbClr val="162F41"/>
                </a:solidFill>
                <a:latin typeface="Helvetica Neue"/>
                <a:ea typeface="Helvetica Neue"/>
                <a:cs typeface="Helvetica Neue"/>
              </a:rPr>
              <a:t>Солнце освещает половину Луны.</a:t>
            </a:r>
          </a:p>
          <a:p xmlns:a="http://schemas.openxmlformats.org/drawingml/2006/main">
            <a:pPr>
              <a:defRPr sz="2550" b="0">
                <a:solidFill>
                  <a:srgbClr val="162F41"/>
                </a:solidFill>
                <a:latin typeface="Helvetica Neue"/>
                <a:ea typeface="Helvetica Neue"/>
                <a:cs typeface="Helvetica Neue"/>
              </a:defRPr>
            </a:pPr>
            <a:r>
              <a:rPr sz="2550" b="0">
                <a:solidFill>
                  <a:srgbClr val="162F41"/>
                </a:solidFill>
                <a:latin typeface="Helvetica Neue"/>
                <a:ea typeface="Helvetica Neue"/>
                <a:cs typeface="Helvetica Neue"/>
              </a:rPr>
              <a:t>С Земли мы видим разную часть этой освещённой половины.</a:t>
            </a:r>
          </a:p>
        </p:txBody>
      </p:sp>
    </p:spTree>
    <p:extLst>
      <p:ext uri="{BB962C8B-B14F-4D97-AF65-F5344CB8AC3E}">
        <p14:creationId xmlns:p14="http://schemas.microsoft.com/office/powerpoint/2010/main" val="365858781"/>
      </p:ext>
    </p:extLst>
  </p:cSld>
</p:sld>
</file>

<file path=ppt/slides/slide3.xml><?xml version="1.0" encoding="utf-8"?>
<p:sld xmlns:p="http://schemas.openxmlformats.org/presentationml/2006/main">
  <p:cSld>
    <p:bg>
      <p:bgPr>
        <a:solidFill xmlns:a="http://schemas.openxmlformats.org/drawingml/2006/main">
          <a:srgbClr val="102338"/>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dd7ae6dabd84f76"/>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5B4CE6-64C4-488A-905F-0614D9D27CB8}"/>
              </a:ext>
            </a:extLst>
          </p:cNvPr>
          <p:cNvSpPr>
            <a:spLocks xmlns:a="http://schemas.openxmlformats.org/drawingml/2006/main" noGrp="1"/>
          </p:cNvSpPr>
          <p:nvPr/>
        </p:nvSpPr>
        <p:spPr>
          <a:xfrm xmlns:a="http://schemas.openxmlformats.org/drawingml/2006/main">
            <a:off x="666750" y="4572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FFF5DF"/>
                </a:solidFill>
                <a:latin typeface="Helvetica Neue"/>
                <a:ea typeface="Helvetica Neue"/>
                <a:cs typeface="Helvetica Neue"/>
              </a:defRPr>
            </a:pPr>
            <a:r>
              <a:rPr sz="3600" b="1">
                <a:solidFill>
                  <a:srgbClr val="FFF5DF"/>
                </a:solidFill>
                <a:latin typeface="Helvetica Neue"/>
                <a:ea typeface="Helvetica Neue"/>
                <a:cs typeface="Helvetica Neue"/>
              </a:rPr>
              <a:t>Четыре основные фазы</a:t>
            </a:r>
          </a:p>
        </p:txBody>
      </p:sp>
      <p:sp>
        <p:nvSpPr>
          <p:cNvPr id="3" name="">
            <a:extLst xmlns:a="http://schemas.openxmlformats.org/drawingml/2006/main">
              <a:ext uri="{FF2B5EF4-FFF2-40B4-BE49-F238E27FC236}">
                <a16:creationId xmlns:a16="http://schemas.microsoft.com/office/drawing/2014/main" id="{65F13117-7EA4-47FE-819A-582063ADA11B}"/>
              </a:ext>
            </a:extLst>
          </p:cNvPr>
          <p:cNvSpPr>
            <a:spLocks xmlns:a="http://schemas.openxmlformats.org/drawingml/2006/main" noGrp="1"/>
          </p:cNvSpPr>
          <p:nvPr/>
        </p:nvSpPr>
        <p:spPr>
          <a:xfrm xmlns:a="http://schemas.openxmlformats.org/drawingml/2006/main">
            <a:off x="419100" y="4876800"/>
            <a:ext cx="2647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FFF5DF"/>
                </a:solidFill>
                <a:latin typeface="Helvetica Neue"/>
                <a:ea typeface="Helvetica Neue"/>
                <a:cs typeface="Helvetica Neue"/>
              </a:defRPr>
            </a:pPr>
            <a:r>
              <a:rPr sz="2175" b="1">
                <a:solidFill>
                  <a:srgbClr val="FFF5DF"/>
                </a:solidFill>
                <a:latin typeface="Helvetica Neue"/>
                <a:ea typeface="Helvetica Neue"/>
                <a:cs typeface="Helvetica Neue"/>
              </a:rPr>
              <a:t>Новолуние</a:t>
            </a:r>
          </a:p>
        </p:txBody>
      </p:sp>
      <p:sp>
        <p:nvSpPr>
          <p:cNvPr id="4" name="">
            <a:extLst xmlns:a="http://schemas.openxmlformats.org/drawingml/2006/main">
              <a:ext uri="{FF2B5EF4-FFF2-40B4-BE49-F238E27FC236}">
                <a16:creationId xmlns:a16="http://schemas.microsoft.com/office/drawing/2014/main" id="{49072D89-0B44-4F36-AF6C-676F0DDEB34B}"/>
              </a:ext>
            </a:extLst>
          </p:cNvPr>
          <p:cNvSpPr>
            <a:spLocks xmlns:a="http://schemas.openxmlformats.org/drawingml/2006/main" noGrp="1"/>
          </p:cNvSpPr>
          <p:nvPr/>
        </p:nvSpPr>
        <p:spPr>
          <a:xfrm xmlns:a="http://schemas.openxmlformats.org/drawingml/2006/main">
            <a:off x="3343275" y="4876800"/>
            <a:ext cx="2647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FFF5DF"/>
                </a:solidFill>
                <a:latin typeface="Helvetica Neue"/>
                <a:ea typeface="Helvetica Neue"/>
                <a:cs typeface="Helvetica Neue"/>
              </a:defRPr>
            </a:pPr>
            <a:r>
              <a:rPr sz="2175" b="1">
                <a:solidFill>
                  <a:srgbClr val="FFF5DF"/>
                </a:solidFill>
                <a:latin typeface="Helvetica Neue"/>
                <a:ea typeface="Helvetica Neue"/>
                <a:cs typeface="Helvetica Neue"/>
              </a:rPr>
              <a:t>Первая</a:t>
            </a:r>
          </a:p>
          <a:p xmlns:a="http://schemas.openxmlformats.org/drawingml/2006/main">
            <a:pPr>
              <a:defRPr sz="2175" b="1">
                <a:solidFill>
                  <a:srgbClr val="FFF5DF"/>
                </a:solidFill>
                <a:latin typeface="Helvetica Neue"/>
                <a:ea typeface="Helvetica Neue"/>
                <a:cs typeface="Helvetica Neue"/>
              </a:defRPr>
            </a:pPr>
            <a:r>
              <a:rPr sz="2175" b="1">
                <a:solidFill>
                  <a:srgbClr val="FFF5DF"/>
                </a:solidFill>
                <a:latin typeface="Helvetica Neue"/>
                <a:ea typeface="Helvetica Neue"/>
                <a:cs typeface="Helvetica Neue"/>
              </a:rPr>
              <a:t>четверть</a:t>
            </a:r>
          </a:p>
        </p:txBody>
      </p:sp>
      <p:sp>
        <p:nvSpPr>
          <p:cNvPr id="5" name="">
            <a:extLst xmlns:a="http://schemas.openxmlformats.org/drawingml/2006/main">
              <a:ext uri="{FF2B5EF4-FFF2-40B4-BE49-F238E27FC236}">
                <a16:creationId xmlns:a16="http://schemas.microsoft.com/office/drawing/2014/main" id="{4825E9A2-E25D-479F-BB0A-7E54D56ACD27}"/>
              </a:ext>
            </a:extLst>
          </p:cNvPr>
          <p:cNvSpPr>
            <a:spLocks xmlns:a="http://schemas.openxmlformats.org/drawingml/2006/main" noGrp="1"/>
          </p:cNvSpPr>
          <p:nvPr/>
        </p:nvSpPr>
        <p:spPr>
          <a:xfrm xmlns:a="http://schemas.openxmlformats.org/drawingml/2006/main">
            <a:off x="6267450" y="4876800"/>
            <a:ext cx="2647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FFF5DF"/>
                </a:solidFill>
                <a:latin typeface="Helvetica Neue"/>
                <a:ea typeface="Helvetica Neue"/>
                <a:cs typeface="Helvetica Neue"/>
              </a:defRPr>
            </a:pPr>
            <a:r>
              <a:rPr sz="2175" b="1">
                <a:solidFill>
                  <a:srgbClr val="FFF5DF"/>
                </a:solidFill>
                <a:latin typeface="Helvetica Neue"/>
                <a:ea typeface="Helvetica Neue"/>
                <a:cs typeface="Helvetica Neue"/>
              </a:rPr>
              <a:t>Полнолуние</a:t>
            </a:r>
          </a:p>
        </p:txBody>
      </p:sp>
      <p:sp>
        <p:nvSpPr>
          <p:cNvPr id="6" name="">
            <a:extLst xmlns:a="http://schemas.openxmlformats.org/drawingml/2006/main">
              <a:ext uri="{FF2B5EF4-FFF2-40B4-BE49-F238E27FC236}">
                <a16:creationId xmlns:a16="http://schemas.microsoft.com/office/drawing/2014/main" id="{69E11B77-6750-429B-899D-84B2539BEFFB}"/>
              </a:ext>
            </a:extLst>
          </p:cNvPr>
          <p:cNvSpPr>
            <a:spLocks xmlns:a="http://schemas.openxmlformats.org/drawingml/2006/main" noGrp="1"/>
          </p:cNvSpPr>
          <p:nvPr/>
        </p:nvSpPr>
        <p:spPr>
          <a:xfrm xmlns:a="http://schemas.openxmlformats.org/drawingml/2006/main">
            <a:off x="9191625" y="4876800"/>
            <a:ext cx="2647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FFF5DF"/>
                </a:solidFill>
                <a:latin typeface="Helvetica Neue"/>
                <a:ea typeface="Helvetica Neue"/>
                <a:cs typeface="Helvetica Neue"/>
              </a:defRPr>
            </a:pPr>
            <a:r>
              <a:rPr sz="2175" b="1">
                <a:solidFill>
                  <a:srgbClr val="FFF5DF"/>
                </a:solidFill>
                <a:latin typeface="Helvetica Neue"/>
                <a:ea typeface="Helvetica Neue"/>
                <a:cs typeface="Helvetica Neue"/>
              </a:rPr>
              <a:t>Последняя</a:t>
            </a:r>
          </a:p>
          <a:p xmlns:a="http://schemas.openxmlformats.org/drawingml/2006/main">
            <a:pPr>
              <a:defRPr sz="2175" b="1">
                <a:solidFill>
                  <a:srgbClr val="FFF5DF"/>
                </a:solidFill>
                <a:latin typeface="Helvetica Neue"/>
                <a:ea typeface="Helvetica Neue"/>
                <a:cs typeface="Helvetica Neue"/>
              </a:defRPr>
            </a:pPr>
            <a:r>
              <a:rPr sz="2175" b="1">
                <a:solidFill>
                  <a:srgbClr val="FFF5DF"/>
                </a:solidFill>
                <a:latin typeface="Helvetica Neue"/>
                <a:ea typeface="Helvetica Neue"/>
                <a:cs typeface="Helvetica Neue"/>
              </a:rPr>
              <a:t>четверть</a:t>
            </a:r>
          </a:p>
        </p:txBody>
      </p:sp>
      <p:sp>
        <p:nvSpPr>
          <p:cNvPr id="7" name="">
            <a:extLst xmlns:a="http://schemas.openxmlformats.org/drawingml/2006/main">
              <a:ext uri="{FF2B5EF4-FFF2-40B4-BE49-F238E27FC236}">
                <a16:creationId xmlns:a16="http://schemas.microsoft.com/office/drawing/2014/main" id="{A7832991-86CC-47F0-993E-B63824D5DBB8}"/>
              </a:ext>
            </a:extLst>
          </p:cNvPr>
          <p:cNvSpPr>
            <a:spLocks xmlns:a="http://schemas.openxmlformats.org/drawingml/2006/main" noGrp="1"/>
          </p:cNvSpPr>
          <p:nvPr/>
        </p:nvSpPr>
        <p:spPr>
          <a:xfrm xmlns:a="http://schemas.openxmlformats.org/drawingml/2006/main">
            <a:off x="666750" y="6096000"/>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FF5DF"/>
                </a:solidFill>
                <a:latin typeface="Helvetica Neue"/>
                <a:ea typeface="Helvetica Neue"/>
                <a:cs typeface="Helvetica Neue"/>
              </a:defRPr>
            </a:pPr>
            <a:r>
              <a:rPr sz="1725" b="0">
                <a:solidFill>
                  <a:srgbClr val="FFF5DF"/>
                </a:solidFill>
                <a:latin typeface="Helvetica Neue"/>
                <a:ea typeface="Helvetica Neue"/>
                <a:cs typeface="Helvetica Neue"/>
              </a:rPr>
              <a:t>Между ними есть промежуточные фазы. Переход происходит постепенно.</a:t>
            </a:r>
          </a:p>
        </p:txBody>
      </p:sp>
    </p:spTree>
    <p:extLst>
      <p:ext uri="{BB962C8B-B14F-4D97-AF65-F5344CB8AC3E}">
        <p14:creationId xmlns:p14="http://schemas.microsoft.com/office/powerpoint/2010/main" val="1677964359"/>
      </p:ext>
    </p:extLst>
  </p:cSld>
</p:sld>
</file>

<file path=ppt/slides/slide4.xml><?xml version="1.0" encoding="utf-8"?>
<p:sld xmlns:p="http://schemas.openxmlformats.org/presentationml/2006/main">
  <p:cSld>
    <p:bg>
      <p:bgPr>
        <a:solidFill xmlns:a="http://schemas.openxmlformats.org/drawingml/2006/main">
          <a:srgbClr val="FFF5D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BEADF2D-8D83-4D31-85B7-DB60EC2A233F}"/>
              </a:ext>
            </a:extLst>
          </p:cNvPr>
          <p:cNvSpPr>
            <a:spLocks xmlns:a="http://schemas.openxmlformats.org/drawingml/2006/main" noGrp="1"/>
          </p:cNvSpPr>
          <p:nvPr/>
        </p:nvSpPr>
        <p:spPr>
          <a:xfrm xmlns:a="http://schemas.openxmlformats.org/drawingml/2006/main">
            <a:off x="666750" y="4572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62F41"/>
                </a:solidFill>
                <a:latin typeface="Helvetica Neue"/>
                <a:ea typeface="Helvetica Neue"/>
                <a:cs typeface="Helvetica Neue"/>
              </a:defRPr>
            </a:pPr>
            <a:r>
              <a:rPr sz="3600" b="1">
                <a:solidFill>
                  <a:srgbClr val="162F41"/>
                </a:solidFill>
                <a:latin typeface="Helvetica Neue"/>
                <a:ea typeface="Helvetica Neue"/>
                <a:cs typeface="Helvetica Neue"/>
              </a:rPr>
              <a:t>Фазы и лунное затмение</a:t>
            </a:r>
          </a:p>
        </p:txBody>
      </p:sp>
      <p:sp>
        <p:nvSpPr>
          <p:cNvPr id="2" name="">
            <a:extLst xmlns:a="http://schemas.openxmlformats.org/drawingml/2006/main">
              <a:ext uri="{FF2B5EF4-FFF2-40B4-BE49-F238E27FC236}">
                <a16:creationId xmlns:a16="http://schemas.microsoft.com/office/drawing/2014/main" id="{3FAD8D4A-FB03-48A3-BE33-D490E1FB05F8}"/>
              </a:ext>
            </a:extLst>
          </p:cNvPr>
          <p:cNvSpPr>
            <a:spLocks xmlns:a="http://schemas.openxmlformats.org/drawingml/2006/main" noGrp="1"/>
          </p:cNvSpPr>
          <p:nvPr/>
        </p:nvSpPr>
        <p:spPr>
          <a:xfrm xmlns:a="http://schemas.openxmlformats.org/drawingml/2006/main">
            <a:off x="666750" y="1981200"/>
            <a:ext cx="5095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6E77"/>
                </a:solidFill>
                <a:latin typeface="Helvetica Neue"/>
                <a:ea typeface="Helvetica Neue"/>
                <a:cs typeface="Helvetica Neue"/>
              </a:defRPr>
            </a:pPr>
            <a:r>
              <a:rPr sz="2850" b="1">
                <a:solidFill>
                  <a:srgbClr val="126E77"/>
                </a:solidFill>
                <a:latin typeface="Helvetica Neue"/>
                <a:ea typeface="Helvetica Neue"/>
                <a:cs typeface="Helvetica Neue"/>
              </a:rPr>
              <a:t>Обычная смена фаз</a:t>
            </a:r>
          </a:p>
        </p:txBody>
      </p:sp>
      <p:sp>
        <p:nvSpPr>
          <p:cNvPr id="3" name="">
            <a:extLst xmlns:a="http://schemas.openxmlformats.org/drawingml/2006/main">
              <a:ext uri="{FF2B5EF4-FFF2-40B4-BE49-F238E27FC236}">
                <a16:creationId xmlns:a16="http://schemas.microsoft.com/office/drawing/2014/main" id="{DF4E6385-A967-460E-AA94-16B34A28B242}"/>
              </a:ext>
            </a:extLst>
          </p:cNvPr>
          <p:cNvSpPr>
            <a:spLocks xmlns:a="http://schemas.openxmlformats.org/drawingml/2006/main" noGrp="1"/>
          </p:cNvSpPr>
          <p:nvPr/>
        </p:nvSpPr>
        <p:spPr>
          <a:xfrm xmlns:a="http://schemas.openxmlformats.org/drawingml/2006/main">
            <a:off x="666750" y="2895600"/>
            <a:ext cx="4953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62F41"/>
                </a:solidFill>
                <a:latin typeface="Helvetica Neue"/>
                <a:ea typeface="Helvetica Neue"/>
                <a:cs typeface="Helvetica Neue"/>
              </a:defRPr>
            </a:pPr>
            <a:r>
              <a:rPr sz="2400" b="0">
                <a:solidFill>
                  <a:srgbClr val="162F41"/>
                </a:solidFill>
                <a:latin typeface="Helvetica Neue"/>
                <a:ea typeface="Helvetica Neue"/>
                <a:cs typeface="Helvetica Neue"/>
              </a:rPr>
              <a:t>По мере движения Луны меняется видимая нам доля освещённой поверхности.</a:t>
            </a:r>
          </a:p>
        </p:txBody>
      </p:sp>
      <p:sp>
        <p:nvSpPr>
          <p:cNvPr id="4" name="">
            <a:extLst xmlns:a="http://schemas.openxmlformats.org/drawingml/2006/main">
              <a:ext uri="{FF2B5EF4-FFF2-40B4-BE49-F238E27FC236}">
                <a16:creationId xmlns:a16="http://schemas.microsoft.com/office/drawing/2014/main" id="{461D18D2-E901-4655-9101-D55E338D97EE}"/>
              </a:ext>
            </a:extLst>
          </p:cNvPr>
          <p:cNvSpPr>
            <a:spLocks xmlns:a="http://schemas.openxmlformats.org/drawingml/2006/main" noGrp="1"/>
          </p:cNvSpPr>
          <p:nvPr/>
        </p:nvSpPr>
        <p:spPr>
          <a:xfrm xmlns:a="http://schemas.openxmlformats.org/drawingml/2006/main">
            <a:off x="6553200" y="1981200"/>
            <a:ext cx="4953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6E77"/>
                </a:solidFill>
                <a:latin typeface="Helvetica Neue"/>
                <a:ea typeface="Helvetica Neue"/>
                <a:cs typeface="Helvetica Neue"/>
              </a:defRPr>
            </a:pPr>
            <a:r>
              <a:rPr sz="2850" b="1">
                <a:solidFill>
                  <a:srgbClr val="126E77"/>
                </a:solidFill>
                <a:latin typeface="Helvetica Neue"/>
                <a:ea typeface="Helvetica Neue"/>
                <a:cs typeface="Helvetica Neue"/>
              </a:rPr>
              <a:t>Лунное затмение</a:t>
            </a:r>
          </a:p>
        </p:txBody>
      </p:sp>
      <p:sp>
        <p:nvSpPr>
          <p:cNvPr id="5" name="">
            <a:extLst xmlns:a="http://schemas.openxmlformats.org/drawingml/2006/main">
              <a:ext uri="{FF2B5EF4-FFF2-40B4-BE49-F238E27FC236}">
                <a16:creationId xmlns:a16="http://schemas.microsoft.com/office/drawing/2014/main" id="{392DA237-80AD-4426-8613-488EE4ECEF4D}"/>
              </a:ext>
            </a:extLst>
          </p:cNvPr>
          <p:cNvSpPr>
            <a:spLocks xmlns:a="http://schemas.openxmlformats.org/drawingml/2006/main" noGrp="1"/>
          </p:cNvSpPr>
          <p:nvPr/>
        </p:nvSpPr>
        <p:spPr>
          <a:xfrm xmlns:a="http://schemas.openxmlformats.org/drawingml/2006/main">
            <a:off x="6553200" y="2895600"/>
            <a:ext cx="49530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62F41"/>
                </a:solidFill>
                <a:latin typeface="Helvetica Neue"/>
                <a:ea typeface="Helvetica Neue"/>
                <a:cs typeface="Helvetica Neue"/>
              </a:defRPr>
            </a:pPr>
            <a:r>
              <a:rPr sz="2400" b="0">
                <a:solidFill>
                  <a:srgbClr val="162F41"/>
                </a:solidFill>
                <a:latin typeface="Helvetica Neue"/>
                <a:ea typeface="Helvetica Neue"/>
                <a:cs typeface="Helvetica Neue"/>
              </a:rPr>
              <a:t>Луна проходит через земную тень. Для этого нужно особое взаимное положение небесных тел.</a:t>
            </a:r>
          </a:p>
        </p:txBody>
      </p:sp>
      <p:sp>
        <p:nvSpPr>
          <p:cNvPr id="6" name="">
            <a:extLst xmlns:a="http://schemas.openxmlformats.org/drawingml/2006/main">
              <a:ext uri="{FF2B5EF4-FFF2-40B4-BE49-F238E27FC236}">
                <a16:creationId xmlns:a16="http://schemas.microsoft.com/office/drawing/2014/main" id="{7CC8622A-77E9-4854-8674-F102B8E622AF}"/>
              </a:ext>
            </a:extLst>
          </p:cNvPr>
          <p:cNvSpPr>
            <a:spLocks xmlns:a="http://schemas.openxmlformats.org/drawingml/2006/main" noGrp="1"/>
          </p:cNvSpPr>
          <p:nvPr/>
        </p:nvSpPr>
        <p:spPr>
          <a:xfrm xmlns:a="http://schemas.openxmlformats.org/drawingml/2006/main">
            <a:off x="666750" y="5514975"/>
            <a:ext cx="10572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2F41"/>
                </a:solidFill>
                <a:latin typeface="Helvetica Neue"/>
                <a:ea typeface="Helvetica Neue"/>
                <a:cs typeface="Helvetica Neue"/>
              </a:defRPr>
            </a:pPr>
            <a:r>
              <a:rPr sz="2025" b="0">
                <a:solidFill>
                  <a:srgbClr val="162F41"/>
                </a:solidFill>
                <a:latin typeface="Helvetica Neue"/>
                <a:ea typeface="Helvetica Neue"/>
                <a:cs typeface="Helvetica Neue"/>
              </a:rPr>
              <a:t>Наклон орбиты Луны объясняет, почему затмение бывает не каждое полнолуние.</a:t>
            </a:r>
          </a:p>
        </p:txBody>
      </p:sp>
    </p:spTree>
    <p:extLst>
      <p:ext uri="{BB962C8B-B14F-4D97-AF65-F5344CB8AC3E}">
        <p14:creationId xmlns:p14="http://schemas.microsoft.com/office/powerpoint/2010/main" val="765989816"/>
      </p:ext>
    </p:extLst>
  </p:cSld>
</p:sld>
</file>

<file path=ppt/slides/slide5.xml><?xml version="1.0" encoding="utf-8"?>
<p:sld xmlns:p="http://schemas.openxmlformats.org/presentationml/2006/main">
  <p:cSld>
    <p:bg>
      <p:bgPr>
        <a:solidFill xmlns:a="http://schemas.openxmlformats.org/drawingml/2006/main">
          <a:srgbClr val="10233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9D3F8CA-8D48-402D-8752-FB4A92F28BBC}"/>
              </a:ext>
            </a:extLst>
          </p:cNvPr>
          <p:cNvSpPr>
            <a:spLocks xmlns:a="http://schemas.openxmlformats.org/drawingml/2006/main" noGrp="1"/>
          </p:cNvSpPr>
          <p:nvPr/>
        </p:nvSpPr>
        <p:spPr>
          <a:xfrm xmlns:a="http://schemas.openxmlformats.org/drawingml/2006/main">
            <a:off x="666750" y="4572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FFF5DF"/>
                </a:solidFill>
                <a:latin typeface="Helvetica Neue"/>
                <a:ea typeface="Helvetica Neue"/>
                <a:cs typeface="Helvetica Neue"/>
              </a:defRPr>
            </a:pPr>
            <a:r>
              <a:rPr sz="3600" b="1">
                <a:solidFill>
                  <a:srgbClr val="FFF5DF"/>
                </a:solidFill>
                <a:latin typeface="Helvetica Neue"/>
                <a:ea typeface="Helvetica Neue"/>
                <a:cs typeface="Helvetica Neue"/>
              </a:rPr>
              <a:t>Один цикл фаз</a:t>
            </a:r>
          </a:p>
        </p:txBody>
      </p:sp>
      <p:sp>
        <p:nvSpPr>
          <p:cNvPr id="2" name="">
            <a:extLst xmlns:a="http://schemas.openxmlformats.org/drawingml/2006/main">
              <a:ext uri="{FF2B5EF4-FFF2-40B4-BE49-F238E27FC236}">
                <a16:creationId xmlns:a16="http://schemas.microsoft.com/office/drawing/2014/main" id="{410C8EF4-4CC9-4E81-A4BD-210FE13530C8}"/>
              </a:ext>
            </a:extLst>
          </p:cNvPr>
          <p:cNvSpPr>
            <a:spLocks xmlns:a="http://schemas.openxmlformats.org/drawingml/2006/main" noGrp="1"/>
          </p:cNvSpPr>
          <p:nvPr/>
        </p:nvSpPr>
        <p:spPr>
          <a:xfrm xmlns:a="http://schemas.openxmlformats.org/drawingml/2006/main">
            <a:off x="619125" y="1733550"/>
            <a:ext cx="76200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0" b="1">
                <a:solidFill>
                  <a:srgbClr val="FFF5DF"/>
                </a:solidFill>
                <a:latin typeface="Helvetica Neue"/>
                <a:ea typeface="Helvetica Neue"/>
                <a:cs typeface="Helvetica Neue"/>
              </a:defRPr>
            </a:pPr>
            <a:r>
              <a:rPr sz="12000" b="1">
                <a:solidFill>
                  <a:srgbClr val="FFF5DF"/>
                </a:solidFill>
                <a:latin typeface="Helvetica Neue"/>
                <a:ea typeface="Helvetica Neue"/>
                <a:cs typeface="Helvetica Neue"/>
              </a:rPr>
              <a:t>29,5</a:t>
            </a:r>
          </a:p>
        </p:txBody>
      </p:sp>
      <p:sp>
        <p:nvSpPr>
          <p:cNvPr id="3" name="">
            <a:extLst xmlns:a="http://schemas.openxmlformats.org/drawingml/2006/main">
              <a:ext uri="{FF2B5EF4-FFF2-40B4-BE49-F238E27FC236}">
                <a16:creationId xmlns:a16="http://schemas.microsoft.com/office/drawing/2014/main" id="{4B761BD0-3087-4250-A0ED-45877D2A23A4}"/>
              </a:ext>
            </a:extLst>
          </p:cNvPr>
          <p:cNvSpPr>
            <a:spLocks xmlns:a="http://schemas.openxmlformats.org/drawingml/2006/main" noGrp="1"/>
          </p:cNvSpPr>
          <p:nvPr/>
        </p:nvSpPr>
        <p:spPr>
          <a:xfrm xmlns:a="http://schemas.openxmlformats.org/drawingml/2006/main">
            <a:off x="762000" y="3981450"/>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FFF5DF"/>
                </a:solidFill>
                <a:latin typeface="Helvetica Neue"/>
                <a:ea typeface="Helvetica Neue"/>
                <a:cs typeface="Helvetica Neue"/>
              </a:defRPr>
            </a:pPr>
            <a:r>
              <a:rPr sz="3600" b="0">
                <a:solidFill>
                  <a:srgbClr val="FFF5DF"/>
                </a:solidFill>
                <a:latin typeface="Helvetica Neue"/>
                <a:ea typeface="Helvetica Neue"/>
                <a:cs typeface="Helvetica Neue"/>
              </a:rPr>
              <a:t>суток в среднем</a:t>
            </a:r>
          </a:p>
        </p:txBody>
      </p:sp>
      <p:sp>
        <p:nvSpPr>
          <p:cNvPr id="4" name="">
            <a:extLst xmlns:a="http://schemas.openxmlformats.org/drawingml/2006/main">
              <a:ext uri="{FF2B5EF4-FFF2-40B4-BE49-F238E27FC236}">
                <a16:creationId xmlns:a16="http://schemas.microsoft.com/office/drawing/2014/main" id="{33666B21-B22D-4925-9F54-88825E0147EF}"/>
              </a:ext>
            </a:extLst>
          </p:cNvPr>
          <p:cNvSpPr>
            <a:spLocks xmlns:a="http://schemas.openxmlformats.org/drawingml/2006/main" noGrp="1"/>
          </p:cNvSpPr>
          <p:nvPr/>
        </p:nvSpPr>
        <p:spPr>
          <a:xfrm xmlns:a="http://schemas.openxmlformats.org/drawingml/2006/main">
            <a:off x="762000" y="5172075"/>
            <a:ext cx="10096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FF5DF"/>
                </a:solidFill>
                <a:latin typeface="Helvetica Neue"/>
                <a:ea typeface="Helvetica Neue"/>
                <a:cs typeface="Helvetica Neue"/>
              </a:defRPr>
            </a:pPr>
            <a:r>
              <a:rPr sz="2400" b="0">
                <a:solidFill>
                  <a:srgbClr val="FFF5DF"/>
                </a:solidFill>
                <a:latin typeface="Helvetica Neue"/>
                <a:ea typeface="Helvetica Neue"/>
                <a:cs typeface="Helvetica Neue"/>
              </a:rPr>
              <a:t>Примерно столько проходит от одного новолуния до следующего.</a:t>
            </a:r>
          </a:p>
        </p:txBody>
      </p:sp>
    </p:spTree>
    <p:extLst>
      <p:ext uri="{BB962C8B-B14F-4D97-AF65-F5344CB8AC3E}">
        <p14:creationId xmlns:p14="http://schemas.microsoft.com/office/powerpoint/2010/main" val="1970237304"/>
      </p:ext>
    </p:extLst>
  </p:cSld>
</p:sld>
</file>

<file path=ppt/slides/slide6.xml><?xml version="1.0" encoding="utf-8"?>
<p:sld xmlns:p="http://schemas.openxmlformats.org/presentationml/2006/main">
  <p:cSld>
    <p:bg>
      <p:bgPr>
        <a:solidFill xmlns:a="http://schemas.openxmlformats.org/drawingml/2006/main">
          <a:srgbClr val="FFF5D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ED037C1-405A-48DD-9C55-EE6A926DA647}"/>
              </a:ext>
            </a:extLst>
          </p:cNvPr>
          <p:cNvSpPr>
            <a:spLocks xmlns:a="http://schemas.openxmlformats.org/drawingml/2006/main" noGrp="1"/>
          </p:cNvSpPr>
          <p:nvPr/>
        </p:nvSpPr>
        <p:spPr>
          <a:xfrm xmlns:a="http://schemas.openxmlformats.org/drawingml/2006/main">
            <a:off x="666750" y="4572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62F41"/>
                </a:solidFill>
                <a:latin typeface="Helvetica Neue"/>
                <a:ea typeface="Helvetica Neue"/>
                <a:cs typeface="Helvetica Neue"/>
              </a:defRPr>
            </a:pPr>
            <a:r>
              <a:rPr sz="3600" b="1">
                <a:solidFill>
                  <a:srgbClr val="162F41"/>
                </a:solidFill>
                <a:latin typeface="Helvetica Neue"/>
                <a:ea typeface="Helvetica Neue"/>
                <a:cs typeface="Helvetica Neue"/>
              </a:rPr>
              <a:t>Опыт с лампой и шаром</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848f4cc39124313"/>
          <a:stretch xmlns:a="http://schemas.openxmlformats.org/drawingml/2006/main"/>
        </p:blipFill>
        <p:spPr>
          <a:xfrm xmlns:a="http://schemas.openxmlformats.org/drawingml/2006/main">
            <a:off x="5286375" y="1620663"/>
            <a:ext cx="6477000" cy="3645249"/>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C47C303-C7C5-435E-BFA8-07892E4AE430}"/>
              </a:ext>
            </a:extLst>
          </p:cNvPr>
          <p:cNvSpPr>
            <a:spLocks xmlns:a="http://schemas.openxmlformats.org/drawingml/2006/main" noGrp="1"/>
          </p:cNvSpPr>
          <p:nvPr/>
        </p:nvSpPr>
        <p:spPr>
          <a:xfrm xmlns:a="http://schemas.openxmlformats.org/drawingml/2006/main">
            <a:off x="666750" y="1847850"/>
            <a:ext cx="428625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62F41"/>
                </a:solidFill>
                <a:latin typeface="Helvetica Neue"/>
                <a:ea typeface="Helvetica Neue"/>
                <a:cs typeface="Helvetica Neue"/>
              </a:defRPr>
            </a:pPr>
            <a:r>
              <a:rPr sz="2250" b="0">
                <a:solidFill>
                  <a:srgbClr val="162F41"/>
                </a:solidFill>
                <a:latin typeface="Helvetica Neue"/>
                <a:ea typeface="Helvetica Neue"/>
                <a:cs typeface="Helvetica Neue"/>
              </a:rPr>
              <a:t>1. Направьте лампу на шар.</a:t>
            </a:r>
          </a:p>
          <a:p xmlns:a="http://schemas.openxmlformats.org/drawingml/2006/main">
            <a:r>
              <a:t/>
            </a:r>
          </a:p>
          <a:p xmlns:a="http://schemas.openxmlformats.org/drawingml/2006/main">
            <a:pPr>
              <a:defRPr sz="2250" b="0">
                <a:solidFill>
                  <a:srgbClr val="162F41"/>
                </a:solidFill>
                <a:latin typeface="Helvetica Neue"/>
                <a:ea typeface="Helvetica Neue"/>
                <a:cs typeface="Helvetica Neue"/>
              </a:defRPr>
            </a:pPr>
            <a:r>
              <a:rPr sz="2250" b="0">
                <a:solidFill>
                  <a:srgbClr val="162F41"/>
                </a:solidFill>
                <a:latin typeface="Helvetica Neue"/>
                <a:ea typeface="Helvetica Neue"/>
                <a:cs typeface="Helvetica Neue"/>
              </a:rPr>
              <a:t>2. Посмотрите на шар с разных сторон.</a:t>
            </a:r>
          </a:p>
          <a:p xmlns:a="http://schemas.openxmlformats.org/drawingml/2006/main">
            <a:r>
              <a:t/>
            </a:r>
          </a:p>
          <a:p xmlns:a="http://schemas.openxmlformats.org/drawingml/2006/main">
            <a:pPr>
              <a:defRPr sz="2250" b="0">
                <a:solidFill>
                  <a:srgbClr val="162F41"/>
                </a:solidFill>
                <a:latin typeface="Helvetica Neue"/>
                <a:ea typeface="Helvetica Neue"/>
                <a:cs typeface="Helvetica Neue"/>
              </a:defRPr>
            </a:pPr>
            <a:r>
              <a:rPr sz="2250" b="0">
                <a:solidFill>
                  <a:srgbClr val="162F41"/>
                </a:solidFill>
                <a:latin typeface="Helvetica Neue"/>
                <a:ea typeface="Helvetica Neue"/>
                <a:cs typeface="Helvetica Neue"/>
              </a:rPr>
              <a:t>3. Сравните видимую светлую часть.</a:t>
            </a:r>
          </a:p>
        </p:txBody>
      </p:sp>
      <p:sp>
        <p:nvSpPr>
          <p:cNvPr id="4" name="">
            <a:extLst xmlns:a="http://schemas.openxmlformats.org/drawingml/2006/main">
              <a:ext uri="{FF2B5EF4-FFF2-40B4-BE49-F238E27FC236}">
                <a16:creationId xmlns:a16="http://schemas.microsoft.com/office/drawing/2014/main" id="{EF341AC9-4BF2-420F-B220-D7CB098F08B4}"/>
              </a:ext>
            </a:extLst>
          </p:cNvPr>
          <p:cNvSpPr>
            <a:spLocks xmlns:a="http://schemas.openxmlformats.org/drawingml/2006/main" noGrp="1"/>
          </p:cNvSpPr>
          <p:nvPr/>
        </p:nvSpPr>
        <p:spPr>
          <a:xfrm xmlns:a="http://schemas.openxmlformats.org/drawingml/2006/main">
            <a:off x="666750" y="5353050"/>
            <a:ext cx="10620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62F41"/>
                </a:solidFill>
                <a:latin typeface="Helvetica Neue"/>
                <a:ea typeface="Helvetica Neue"/>
                <a:cs typeface="Helvetica Neue"/>
              </a:defRPr>
            </a:pPr>
            <a:r>
              <a:rPr sz="1875" b="0">
                <a:solidFill>
                  <a:srgbClr val="162F41"/>
                </a:solidFill>
                <a:latin typeface="Helvetica Neue"/>
                <a:ea typeface="Helvetica Neue"/>
                <a:cs typeface="Helvetica Neue"/>
              </a:rPr>
              <a:t>Лампа и шар стоят на месте. Не заслоняйте свет и не смотрите в лампу.</a:t>
            </a:r>
          </a:p>
        </p:txBody>
      </p:sp>
      <p:sp>
        <p:nvSpPr>
          <p:cNvPr id="5" name="">
            <a:extLst xmlns:a="http://schemas.openxmlformats.org/drawingml/2006/main">
              <a:ext uri="{FF2B5EF4-FFF2-40B4-BE49-F238E27FC236}">
                <a16:creationId xmlns:a16="http://schemas.microsoft.com/office/drawing/2014/main" id="{2EDC027A-B08E-43CE-86E3-45513C2D81DD}"/>
              </a:ext>
            </a:extLst>
          </p:cNvPr>
          <p:cNvSpPr>
            <a:spLocks xmlns:a="http://schemas.openxmlformats.org/drawingml/2006/main" noGrp="1"/>
          </p:cNvSpPr>
          <p:nvPr/>
        </p:nvSpPr>
        <p:spPr>
          <a:xfrm xmlns:a="http://schemas.openxmlformats.org/drawingml/2006/main">
            <a:off x="5467350" y="6143625"/>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26575"/>
                </a:solidFill>
                <a:latin typeface="Helvetica Neue"/>
                <a:ea typeface="Helvetica Neue"/>
                <a:cs typeface="Helvetica Neue"/>
              </a:defRPr>
            </a:pPr>
            <a:r>
              <a:rPr sz="1350" b="0">
                <a:solidFill>
                  <a:srgbClr val="526575"/>
                </a:solidFill>
                <a:latin typeface="Helvetica Neue"/>
                <a:ea typeface="Helvetica Neue"/>
                <a:cs typeface="Helvetica Neue"/>
              </a:rPr>
              <a:t>Рисунок оборудования, не фотография выполненного опыта</a:t>
            </a:r>
          </a:p>
        </p:txBody>
      </p:sp>
    </p:spTree>
    <p:extLst>
      <p:ext uri="{BB962C8B-B14F-4D97-AF65-F5344CB8AC3E}">
        <p14:creationId xmlns:p14="http://schemas.microsoft.com/office/powerpoint/2010/main" val="1144442425"/>
      </p:ext>
    </p:extLst>
  </p:cSld>
</p:sld>
</file>

<file path=ppt/slides/slide7.xml><?xml version="1.0" encoding="utf-8"?>
<p:sld xmlns:p="http://schemas.openxmlformats.org/presentationml/2006/main">
  <p:cSld>
    <p:bg>
      <p:bgPr>
        <a:solidFill xmlns:a="http://schemas.openxmlformats.org/drawingml/2006/main">
          <a:srgbClr val="FFF5D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0127F03-DDF6-4EA0-856C-158A7DF2A748}"/>
              </a:ext>
            </a:extLst>
          </p:cNvPr>
          <p:cNvSpPr>
            <a:spLocks xmlns:a="http://schemas.openxmlformats.org/drawingml/2006/main" noGrp="1"/>
          </p:cNvSpPr>
          <p:nvPr/>
        </p:nvSpPr>
        <p:spPr>
          <a:xfrm xmlns:a="http://schemas.openxmlformats.org/drawingml/2006/main">
            <a:off x="666750" y="4572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62F41"/>
                </a:solidFill>
                <a:latin typeface="Helvetica Neue"/>
                <a:ea typeface="Helvetica Neue"/>
                <a:cs typeface="Helvetica Neue"/>
              </a:defRPr>
            </a:pPr>
            <a:r>
              <a:rPr sz="3600" b="1">
                <a:solidFill>
                  <a:srgbClr val="162F41"/>
                </a:solidFill>
                <a:latin typeface="Helvetica Neue"/>
                <a:ea typeface="Helvetica Neue"/>
                <a:cs typeface="Helvetica Neue"/>
              </a:rPr>
              <a:t>Проверка понимания</a:t>
            </a:r>
          </a:p>
        </p:txBody>
      </p:sp>
      <p:sp>
        <p:nvSpPr>
          <p:cNvPr id="2" name="">
            <a:extLst xmlns:a="http://schemas.openxmlformats.org/drawingml/2006/main">
              <a:ext uri="{FF2B5EF4-FFF2-40B4-BE49-F238E27FC236}">
                <a16:creationId xmlns:a16="http://schemas.microsoft.com/office/drawing/2014/main" id="{C47868C4-A4EB-4319-8A71-3382EAF4A04B}"/>
              </a:ext>
            </a:extLst>
          </p:cNvPr>
          <p:cNvSpPr>
            <a:spLocks xmlns:a="http://schemas.openxmlformats.org/drawingml/2006/main" noGrp="1"/>
          </p:cNvSpPr>
          <p:nvPr/>
        </p:nvSpPr>
        <p:spPr>
          <a:xfrm xmlns:a="http://schemas.openxmlformats.org/drawingml/2006/main">
            <a:off x="666750" y="19050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62F41"/>
                </a:solidFill>
                <a:latin typeface="Helvetica Neue"/>
                <a:ea typeface="Helvetica Neue"/>
                <a:cs typeface="Helvetica Neue"/>
              </a:defRPr>
            </a:pPr>
            <a:r>
              <a:rPr sz="2775" b="0">
                <a:solidFill>
                  <a:srgbClr val="162F41"/>
                </a:solidFill>
                <a:latin typeface="Helvetica Neue"/>
                <a:ea typeface="Helvetica Neue"/>
                <a:cs typeface="Helvetica Neue"/>
              </a:rPr>
              <a:t>Почему мы видим Луну светлой?</a:t>
            </a:r>
          </a:p>
        </p:txBody>
      </p:sp>
      <p:sp>
        <p:nvSpPr>
          <p:cNvPr id="3" name="">
            <a:extLst xmlns:a="http://schemas.openxmlformats.org/drawingml/2006/main">
              <a:ext uri="{FF2B5EF4-FFF2-40B4-BE49-F238E27FC236}">
                <a16:creationId xmlns:a16="http://schemas.microsoft.com/office/drawing/2014/main" id="{DAE2EC29-2340-4D38-88D5-B01D37858532}"/>
              </a:ext>
            </a:extLst>
          </p:cNvPr>
          <p:cNvSpPr>
            <a:spLocks xmlns:a="http://schemas.openxmlformats.org/drawingml/2006/main" noGrp="1"/>
          </p:cNvSpPr>
          <p:nvPr/>
        </p:nvSpPr>
        <p:spPr>
          <a:xfrm xmlns:a="http://schemas.openxmlformats.org/drawingml/2006/main">
            <a:off x="666750" y="3114675"/>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62F41"/>
                </a:solidFill>
                <a:latin typeface="Helvetica Neue"/>
                <a:ea typeface="Helvetica Neue"/>
                <a:cs typeface="Helvetica Neue"/>
              </a:defRPr>
            </a:pPr>
            <a:r>
              <a:rPr sz="2775" b="0">
                <a:solidFill>
                  <a:srgbClr val="162F41"/>
                </a:solidFill>
                <a:latin typeface="Helvetica Neue"/>
                <a:ea typeface="Helvetica Neue"/>
                <a:cs typeface="Helvetica Neue"/>
              </a:rPr>
              <a:t>Меняет ли сама Луна форму?</a:t>
            </a:r>
          </a:p>
        </p:txBody>
      </p:sp>
      <p:sp>
        <p:nvSpPr>
          <p:cNvPr id="4" name="">
            <a:extLst xmlns:a="http://schemas.openxmlformats.org/drawingml/2006/main">
              <a:ext uri="{FF2B5EF4-FFF2-40B4-BE49-F238E27FC236}">
                <a16:creationId xmlns:a16="http://schemas.microsoft.com/office/drawing/2014/main" id="{1DAFAA2E-275F-41AB-BB08-80F514CE910E}"/>
              </a:ext>
            </a:extLst>
          </p:cNvPr>
          <p:cNvSpPr>
            <a:spLocks xmlns:a="http://schemas.openxmlformats.org/drawingml/2006/main" noGrp="1"/>
          </p:cNvSpPr>
          <p:nvPr/>
        </p:nvSpPr>
        <p:spPr>
          <a:xfrm xmlns:a="http://schemas.openxmlformats.org/drawingml/2006/main">
            <a:off x="666750" y="4324350"/>
            <a:ext cx="10668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62F41"/>
                </a:solidFill>
                <a:latin typeface="Helvetica Neue"/>
                <a:ea typeface="Helvetica Neue"/>
                <a:cs typeface="Helvetica Neue"/>
              </a:defRPr>
            </a:pPr>
            <a:r>
              <a:rPr sz="2775" b="0">
                <a:solidFill>
                  <a:srgbClr val="162F41"/>
                </a:solidFill>
                <a:latin typeface="Helvetica Neue"/>
                <a:ea typeface="Helvetica Neue"/>
                <a:cs typeface="Helvetica Neue"/>
              </a:rPr>
              <a:t>Чем лунное затмение отличается</a:t>
            </a:r>
          </a:p>
          <a:p xmlns:a="http://schemas.openxmlformats.org/drawingml/2006/main">
            <a:pPr>
              <a:defRPr sz="2775" b="0">
                <a:solidFill>
                  <a:srgbClr val="162F41"/>
                </a:solidFill>
                <a:latin typeface="Helvetica Neue"/>
                <a:ea typeface="Helvetica Neue"/>
                <a:cs typeface="Helvetica Neue"/>
              </a:defRPr>
            </a:pPr>
            <a:r>
              <a:rPr sz="2775" b="0">
                <a:solidFill>
                  <a:srgbClr val="162F41"/>
                </a:solidFill>
                <a:latin typeface="Helvetica Neue"/>
                <a:ea typeface="Helvetica Neue"/>
                <a:cs typeface="Helvetica Neue"/>
              </a:rPr>
              <a:t>от обычной смены фаз?</a:t>
            </a:r>
          </a:p>
        </p:txBody>
      </p:sp>
    </p:spTree>
    <p:extLst>
      <p:ext uri="{BB962C8B-B14F-4D97-AF65-F5344CB8AC3E}">
        <p14:creationId xmlns:p14="http://schemas.microsoft.com/office/powerpoint/2010/main" val="1940581764"/>
      </p:ext>
    </p:extLst>
  </p:cSld>
</p:sld>
</file>

<file path=ppt/slides/slide8.xml><?xml version="1.0" encoding="utf-8"?>
<p:sld xmlns:p="http://schemas.openxmlformats.org/presentationml/2006/main">
  <p:cSld>
    <p:bg>
      <p:bgPr>
        <a:solidFill xmlns:a="http://schemas.openxmlformats.org/drawingml/2006/main">
          <a:srgbClr val="102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753D645-67B3-4242-9CCA-E2BCAA467C14}"/>
              </a:ext>
            </a:extLst>
          </p:cNvPr>
          <p:cNvSpPr>
            <a:spLocks xmlns:a="http://schemas.openxmlformats.org/drawingml/2006/main" noGrp="1"/>
          </p:cNvSpPr>
          <p:nvPr/>
        </p:nvSpPr>
        <p:spPr>
          <a:xfrm xmlns:a="http://schemas.openxmlformats.org/drawingml/2006/main">
            <a:off x="666750" y="4572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FFF5DF"/>
                </a:solidFill>
                <a:latin typeface="Helvetica Neue"/>
                <a:ea typeface="Helvetica Neue"/>
                <a:cs typeface="Helvetica Neue"/>
              </a:defRPr>
            </a:pPr>
            <a:r>
              <a:rPr sz="3600" b="1">
                <a:solidFill>
                  <a:srgbClr val="FFF5DF"/>
                </a:solidFill>
                <a:latin typeface="Helvetica Neue"/>
                <a:ea typeface="Helvetica Neue"/>
                <a:cs typeface="Helvetica Neue"/>
              </a:rPr>
              <a:t>Источники</a:t>
            </a:r>
          </a:p>
        </p:txBody>
      </p:sp>
      <p:sp>
        <p:nvSpPr>
          <p:cNvPr id="2" name="">
            <a:extLst xmlns:a="http://schemas.openxmlformats.org/drawingml/2006/main">
              <a:ext uri="{FF2B5EF4-FFF2-40B4-BE49-F238E27FC236}">
                <a16:creationId xmlns:a16="http://schemas.microsoft.com/office/drawing/2014/main" id="{38915AD1-3779-4C14-8ADD-76A386EC1D6B}"/>
              </a:ext>
            </a:extLst>
          </p:cNvPr>
          <p:cNvSpPr>
            <a:spLocks xmlns:a="http://schemas.openxmlformats.org/drawingml/2006/main" noGrp="1"/>
          </p:cNvSpPr>
          <p:nvPr/>
        </p:nvSpPr>
        <p:spPr>
          <a:xfrm xmlns:a="http://schemas.openxmlformats.org/drawingml/2006/main">
            <a:off x="666750" y="1781175"/>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FFF5DF"/>
                </a:solidFill>
                <a:latin typeface="Helvetica Neue"/>
                <a:ea typeface="Helvetica Neue"/>
                <a:cs typeface="Helvetica Neue"/>
              </a:defRPr>
            </a:pPr>
            <a:r>
              <a:rPr sz="2850" b="1">
                <a:solidFill>
                  <a:srgbClr val="FFF5DF"/>
                </a:solidFill>
                <a:latin typeface="Helvetica Neue"/>
                <a:ea typeface="Helvetica Neue"/>
                <a:cs typeface="Helvetica Neue"/>
              </a:rPr>
              <a:t>NASA Science</a:t>
            </a:r>
          </a:p>
        </p:txBody>
      </p:sp>
      <p:sp>
        <p:nvSpPr>
          <p:cNvPr id="3" name="">
            <a:extLst xmlns:a="http://schemas.openxmlformats.org/drawingml/2006/main">
              <a:ext uri="{FF2B5EF4-FFF2-40B4-BE49-F238E27FC236}">
                <a16:creationId xmlns:a16="http://schemas.microsoft.com/office/drawing/2014/main" id="{14D182E2-1C6C-46E0-B89B-A3924D9C46E7}"/>
              </a:ext>
            </a:extLst>
          </p:cNvPr>
          <p:cNvSpPr>
            <a:spLocks xmlns:a="http://schemas.openxmlformats.org/drawingml/2006/main" noGrp="1"/>
          </p:cNvSpPr>
          <p:nvPr/>
        </p:nvSpPr>
        <p:spPr>
          <a:xfrm xmlns:a="http://schemas.openxmlformats.org/drawingml/2006/main">
            <a:off x="666750" y="2667000"/>
            <a:ext cx="10668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FFF5DF"/>
                </a:solidFill>
                <a:latin typeface="Helvetica Neue"/>
                <a:ea typeface="Helvetica Neue"/>
                <a:cs typeface="Helvetica Neue"/>
              </a:defRPr>
            </a:pPr>
            <a:r>
              <a:rPr sz="2025" b="0">
                <a:solidFill>
                  <a:srgbClr val="FFF5DF"/>
                </a:solidFill>
                <a:latin typeface="Helvetica Neue"/>
                <a:ea typeface="Helvetica Neue"/>
                <a:cs typeface="Helvetica Neue"/>
              </a:rPr>
              <a:t>Moon Phases</a:t>
            </a:r>
          </a:p>
          <a:p xmlns:a="http://schemas.openxmlformats.org/drawingml/2006/main">
            <a:pPr>
              <a:defRPr sz="2025" b="0">
                <a:solidFill>
                  <a:srgbClr val="FFF5DF"/>
                </a:solidFill>
                <a:latin typeface="Helvetica Neue"/>
                <a:ea typeface="Helvetica Neue"/>
                <a:cs typeface="Helvetica Neue"/>
              </a:defRPr>
            </a:pPr>
            <a:r>
              <a:rPr sz="2025" b="0">
                <a:solidFill>
                  <a:srgbClr val="FFF5DF"/>
                </a:solidFill>
                <a:latin typeface="Helvetica Neue"/>
                <a:ea typeface="Helvetica Neue"/>
                <a:cs typeface="Helvetica Neue"/>
              </a:rPr>
              <a:t>science.nasa.gov/moon/moon-phases/</a:t>
            </a:r>
          </a:p>
        </p:txBody>
      </p:sp>
      <p:sp>
        <p:nvSpPr>
          <p:cNvPr id="4" name="">
            <a:extLst xmlns:a="http://schemas.openxmlformats.org/drawingml/2006/main">
              <a:ext uri="{FF2B5EF4-FFF2-40B4-BE49-F238E27FC236}">
                <a16:creationId xmlns:a16="http://schemas.microsoft.com/office/drawing/2014/main" id="{BC747871-63B0-4415-B82A-3857429C91A6}"/>
              </a:ext>
            </a:extLst>
          </p:cNvPr>
          <p:cNvSpPr>
            <a:spLocks xmlns:a="http://schemas.openxmlformats.org/drawingml/2006/main" noGrp="1"/>
          </p:cNvSpPr>
          <p:nvPr/>
        </p:nvSpPr>
        <p:spPr>
          <a:xfrm xmlns:a="http://schemas.openxmlformats.org/drawingml/2006/main">
            <a:off x="666750" y="3724275"/>
            <a:ext cx="10668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FFF5DF"/>
                </a:solidFill>
                <a:latin typeface="Helvetica Neue"/>
                <a:ea typeface="Helvetica Neue"/>
                <a:cs typeface="Helvetica Neue"/>
              </a:defRPr>
            </a:pPr>
            <a:r>
              <a:rPr sz="2025" b="0">
                <a:solidFill>
                  <a:srgbClr val="FFF5DF"/>
                </a:solidFill>
                <a:latin typeface="Helvetica Neue"/>
                <a:ea typeface="Helvetica Neue"/>
                <a:cs typeface="Helvetica Neue"/>
              </a:rPr>
              <a:t>Top Moon Questions</a:t>
            </a:r>
          </a:p>
          <a:p xmlns:a="http://schemas.openxmlformats.org/drawingml/2006/main">
            <a:pPr>
              <a:defRPr sz="2025" b="0">
                <a:solidFill>
                  <a:srgbClr val="FFF5DF"/>
                </a:solidFill>
                <a:latin typeface="Helvetica Neue"/>
                <a:ea typeface="Helvetica Neue"/>
                <a:cs typeface="Helvetica Neue"/>
              </a:defRPr>
            </a:pPr>
            <a:r>
              <a:rPr sz="2025" b="0">
                <a:solidFill>
                  <a:srgbClr val="FFF5DF"/>
                </a:solidFill>
                <a:latin typeface="Helvetica Neue"/>
                <a:ea typeface="Helvetica Neue"/>
                <a:cs typeface="Helvetica Neue"/>
              </a:rPr>
              <a:t>science.nasa.gov/moon/top-moon-questions/</a:t>
            </a:r>
          </a:p>
        </p:txBody>
      </p:sp>
      <p:sp>
        <p:nvSpPr>
          <p:cNvPr id="5" name="">
            <a:extLst xmlns:a="http://schemas.openxmlformats.org/drawingml/2006/main">
              <a:ext uri="{FF2B5EF4-FFF2-40B4-BE49-F238E27FC236}">
                <a16:creationId xmlns:a16="http://schemas.microsoft.com/office/drawing/2014/main" id="{6BB9867E-71EC-42F1-A57F-8FD0DE41B2C8}"/>
              </a:ext>
            </a:extLst>
          </p:cNvPr>
          <p:cNvSpPr>
            <a:spLocks xmlns:a="http://schemas.openxmlformats.org/drawingml/2006/main" noGrp="1"/>
          </p:cNvSpPr>
          <p:nvPr/>
        </p:nvSpPr>
        <p:spPr>
          <a:xfrm xmlns:a="http://schemas.openxmlformats.org/drawingml/2006/main">
            <a:off x="666750" y="4781550"/>
            <a:ext cx="10668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FFF5DF"/>
                </a:solidFill>
                <a:latin typeface="Helvetica Neue"/>
                <a:ea typeface="Helvetica Neue"/>
                <a:cs typeface="Helvetica Neue"/>
              </a:defRPr>
            </a:pPr>
            <a:r>
              <a:rPr sz="2025" b="0">
                <a:solidFill>
                  <a:srgbClr val="FFF5DF"/>
                </a:solidFill>
                <a:latin typeface="Helvetica Neue"/>
                <a:ea typeface="Helvetica Neue"/>
                <a:cs typeface="Helvetica Neue"/>
              </a:rPr>
              <a:t>Eclipses and the Moon</a:t>
            </a:r>
          </a:p>
          <a:p xmlns:a="http://schemas.openxmlformats.org/drawingml/2006/main">
            <a:pPr>
              <a:defRPr sz="2025" b="0">
                <a:solidFill>
                  <a:srgbClr val="FFF5DF"/>
                </a:solidFill>
                <a:latin typeface="Helvetica Neue"/>
                <a:ea typeface="Helvetica Neue"/>
                <a:cs typeface="Helvetica Neue"/>
              </a:defRPr>
            </a:pPr>
            <a:r>
              <a:rPr sz="2025" b="0">
                <a:solidFill>
                  <a:srgbClr val="FFF5DF"/>
                </a:solidFill>
                <a:latin typeface="Helvetica Neue"/>
                <a:ea typeface="Helvetica Neue"/>
                <a:cs typeface="Helvetica Neue"/>
              </a:rPr>
              <a:t>science.nasa.gov/moon/eclipses/</a:t>
            </a:r>
          </a:p>
        </p:txBody>
      </p:sp>
      <p:sp>
        <p:nvSpPr>
          <p:cNvPr id="6" name="">
            <a:extLst xmlns:a="http://schemas.openxmlformats.org/drawingml/2006/main">
              <a:ext uri="{FF2B5EF4-FFF2-40B4-BE49-F238E27FC236}">
                <a16:creationId xmlns:a16="http://schemas.microsoft.com/office/drawing/2014/main" id="{8D66FB91-6335-4C51-AE70-AD5632698989}"/>
              </a:ext>
            </a:extLst>
          </p:cNvPr>
          <p:cNvSpPr>
            <a:spLocks xmlns:a="http://schemas.openxmlformats.org/drawingml/2006/main" noGrp="1"/>
          </p:cNvSpPr>
          <p:nvPr/>
        </p:nvSpPr>
        <p:spPr>
          <a:xfrm xmlns:a="http://schemas.openxmlformats.org/drawingml/2006/main">
            <a:off x="666750" y="6115050"/>
            <a:ext cx="10572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FFF5DF"/>
                </a:solidFill>
                <a:latin typeface="Helvetica Neue"/>
                <a:ea typeface="Helvetica Neue"/>
                <a:cs typeface="Helvetica Neue"/>
              </a:defRPr>
            </a:pPr>
            <a:r>
              <a:rPr sz="1500" b="0">
                <a:solidFill>
                  <a:srgbClr val="FFF5DF"/>
                </a:solidFill>
                <a:latin typeface="Helvetica Neue"/>
                <a:ea typeface="Helvetica Neue"/>
                <a:cs typeface="Helvetica Neue"/>
              </a:rPr>
              <a:t>Иллюстрации созданы с ИИ. Проверено 8 сентября 2026.</a:t>
            </a:r>
          </a:p>
        </p:txBody>
      </p:sp>
    </p:spTree>
    <p:extLst>
      <p:ext uri="{BB962C8B-B14F-4D97-AF65-F5344CB8AC3E}">
        <p14:creationId xmlns:p14="http://schemas.microsoft.com/office/powerpoint/2010/main" val="20447120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2026-09-08T07:12:04.6350000Z</dcterms:created>
  <dcterms:modified xsi:type="dcterms:W3CDTF">2026-09-08T07:12:04.6350000Z</dcterms:modified>
</coreProperties>
</file>